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73" r:id="rId5"/>
    <p:sldId id="281" r:id="rId6"/>
    <p:sldId id="275" r:id="rId7"/>
    <p:sldId id="274" r:id="rId8"/>
    <p:sldId id="289" r:id="rId9"/>
    <p:sldId id="280" r:id="rId10"/>
    <p:sldId id="282" r:id="rId11"/>
    <p:sldId id="284" r:id="rId12"/>
    <p:sldId id="290" r:id="rId13"/>
    <p:sldId id="285" r:id="rId14"/>
    <p:sldId id="287" r:id="rId15"/>
    <p:sldId id="28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ker, Daniel M." initials="BDM" lastIdx="1" clrIdx="0">
    <p:extLst>
      <p:ext uri="{19B8F6BF-5375-455C-9EA6-DF929625EA0E}">
        <p15:presenceInfo xmlns:p15="http://schemas.microsoft.com/office/powerpoint/2012/main" userId="S::Daniel.Baker@ct.gov::016ce4a8-3ed0-4b6e-b09b-7ef89d84debe" providerId="AD"/>
      </p:ext>
    </p:extLst>
  </p:cmAuthor>
  <p:cmAuthor id="2" name="Cassin, Richard B." initials="CRB" lastIdx="1" clrIdx="1">
    <p:extLst>
      <p:ext uri="{19B8F6BF-5375-455C-9EA6-DF929625EA0E}">
        <p15:presenceInfo xmlns:p15="http://schemas.microsoft.com/office/powerpoint/2012/main" userId="S::Richard.Cassin@ct.gov::b9e78ad6-46c7-4a4e-9fe2-44fd8743a7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7"/>
    <p:restoredTop sz="94694"/>
  </p:normalViewPr>
  <p:slideViewPr>
    <p:cSldViewPr snapToGrid="0">
      <p:cViewPr varScale="1">
        <p:scale>
          <a:sx n="66" d="100"/>
          <a:sy n="66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BAB18-FF7E-4F4B-9FAB-B2DF0083B72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D15AF-C6AF-4E91-9E7B-A014A642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5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6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2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1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5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0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4A05FC9-3DC3-489C-863A-D57E3CE5812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0F46CD8-C45E-42B7-BC3F-EE2364E9990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6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859485" y="634946"/>
            <a:ext cx="369025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Parking Garage</a:t>
            </a:r>
          </a:p>
        </p:txBody>
      </p:sp>
      <p:cxnSp>
        <p:nvCxnSpPr>
          <p:cNvPr id="15" name="Straight Connector 13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859485" y="2198913"/>
            <a:ext cx="3690257" cy="40241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934 vehicle spaces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Covered lockable racks for 149 bicycles</a:t>
            </a:r>
          </a:p>
          <a:p>
            <a:pPr marL="114300" marR="0" lvl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 connection to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platform at Track 5</a:t>
            </a:r>
          </a:p>
          <a:p>
            <a:pPr marL="114300" marR="0" lvl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nclosed pedestrian bridge, directly connected to the STC </a:t>
            </a:r>
          </a:p>
          <a:p>
            <a:pPr marL="285750" indent="-171450"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Design-Build Team: Yonkers Contracting Co. and Walker Parking Consultants</a:t>
            </a: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Cost: $77.7m</a:t>
            </a:r>
          </a:p>
          <a:p>
            <a:pPr marL="285750" indent="-171450"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Notice to Proceed: June 2021</a:t>
            </a: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Completion: Summer 2023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60211-B203-4C91-9CEE-281D8982B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84" y="812805"/>
            <a:ext cx="7494172" cy="45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7D3CFC-4256-E840-BD98-F027BC1E3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281" y="520522"/>
            <a:ext cx="10089437" cy="55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2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859484" y="412524"/>
            <a:ext cx="369025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Elevator and Escalator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859483" y="1863281"/>
            <a:ext cx="3690257" cy="40241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Upgrades to five elevators</a:t>
            </a: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Replacement of critical components</a:t>
            </a: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Increased performance</a:t>
            </a: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Updated aesthetics</a:t>
            </a:r>
          </a:p>
          <a:p>
            <a:pPr marL="571500" lvl="1" defTabSz="914400">
              <a:lnSpc>
                <a:spcPct val="90000"/>
              </a:lnSpc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Upgrades to 17 escalators</a:t>
            </a: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Replacement of all mechanicals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 performance</a:t>
            </a: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Increased efficiency</a:t>
            </a:r>
          </a:p>
          <a:p>
            <a:pPr marL="742950" lvl="1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Up-to-date safety features</a:t>
            </a:r>
          </a:p>
          <a:p>
            <a:pPr marL="571500" lvl="1" defTabSz="914400">
              <a:lnSpc>
                <a:spcPct val="90000"/>
              </a:lnSpc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Contractor: O&amp;G Industries</a:t>
            </a:r>
          </a:p>
          <a:p>
            <a:pPr marL="114300" defTabSz="914400">
              <a:lnSpc>
                <a:spcPct val="90000"/>
              </a:lnSpc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Notice to Proceed: December 2021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Completion: August 2024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CEF4D-BFE5-C54F-9E23-245A0C454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41" y="1424052"/>
            <a:ext cx="6639339" cy="40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1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859484" y="412524"/>
            <a:ext cx="369025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Elevator and Escalator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859483" y="1863281"/>
            <a:ext cx="3690257" cy="40241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Surveys of Existing Elevators and Escalators is Complete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Shop Drawings being prepared for procurement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1 (Aug22) – Elevator 7 &amp; Escalator 16 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2 (Nov22) – Escalators 9,13,15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3 (Feb23) – Elevator 2 &amp; Escalator 12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4 (May23) – Elevator 3 &amp; Escalator 14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5 (Aug23) – Elevator 1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6 (Nov23) – Elevator 4 &amp; Escalator 10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6/7 (Nov23) – Escalators 5-8</a:t>
            </a:r>
          </a:p>
          <a:p>
            <a:pPr marL="2857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7 (Feb24) – Escalators 11 &amp; 17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19FE9-143C-4743-AF74-C967F0C84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81991" y="2421925"/>
            <a:ext cx="7207167" cy="23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915941" y="1812719"/>
            <a:ext cx="3690257" cy="375556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3 All-Glass Elevators Inside and All-Glass Enclosure Tower</a:t>
            </a: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Direct Access to Existing Train Platform and South State Street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D8D08D-0A58-4089-A783-87BA0DB8AAEC}"/>
              </a:ext>
            </a:extLst>
          </p:cNvPr>
          <p:cNvSpPr txBox="1">
            <a:spLocks/>
          </p:cNvSpPr>
          <p:nvPr/>
        </p:nvSpPr>
        <p:spPr>
          <a:xfrm>
            <a:off x="7859485" y="337000"/>
            <a:ext cx="369025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Platform 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52FAA-DF49-4C74-8FF1-1E165054C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60" y="697356"/>
            <a:ext cx="6888254" cy="38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8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7">
            <a:extLst>
              <a:ext uri="{FF2B5EF4-FFF2-40B4-BE49-F238E27FC236}">
                <a16:creationId xmlns:a16="http://schemas.microsoft.com/office/drawing/2014/main" id="{2EB56A1A-8685-45C8-A64C-D5045ACB4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534655" y="634946"/>
            <a:ext cx="401508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 charging stations</a:t>
            </a:r>
          </a:p>
        </p:txBody>
      </p:sp>
      <p:sp>
        <p:nvSpPr>
          <p:cNvPr id="106" name="Rectangle 109">
            <a:extLst>
              <a:ext uri="{FF2B5EF4-FFF2-40B4-BE49-F238E27FC236}">
                <a16:creationId xmlns:a16="http://schemas.microsoft.com/office/drawing/2014/main" id="{79DF55E6-8C71-4381-81E4-31D3EBC96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863" y="623178"/>
            <a:ext cx="2447148" cy="1728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11">
            <a:extLst>
              <a:ext uri="{FF2B5EF4-FFF2-40B4-BE49-F238E27FC236}">
                <a16:creationId xmlns:a16="http://schemas.microsoft.com/office/drawing/2014/main" id="{D6E0AD8B-255F-4090-B0E4-668B3F32F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85671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13">
            <a:extLst>
              <a:ext uri="{FF2B5EF4-FFF2-40B4-BE49-F238E27FC236}">
                <a16:creationId xmlns:a16="http://schemas.microsoft.com/office/drawing/2014/main" id="{19DE44C1-A00E-40B3-B723-D1199BD4E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709572"/>
            <a:ext cx="3659927" cy="19734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534655" y="2198914"/>
            <a:ext cx="401508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 Electric Charging Stations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5</a:t>
            </a:r>
            <a:r>
              <a:rPr lang="en-US" sz="17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Levels</a:t>
            </a:r>
          </a:p>
        </p:txBody>
      </p:sp>
      <p:sp>
        <p:nvSpPr>
          <p:cNvPr id="111" name="Rectangle 115">
            <a:extLst>
              <a:ext uri="{FF2B5EF4-FFF2-40B4-BE49-F238E27FC236}">
                <a16:creationId xmlns:a16="http://schemas.microsoft.com/office/drawing/2014/main" id="{5DD14EB9-7D82-468B-B45D-876BE90A5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117">
            <a:extLst>
              <a:ext uri="{FF2B5EF4-FFF2-40B4-BE49-F238E27FC236}">
                <a16:creationId xmlns:a16="http://schemas.microsoft.com/office/drawing/2014/main" id="{88302865-9184-47F8-9D42-09980A3E5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302B7-63EA-43B7-8538-31FFDB3D7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673" y="358228"/>
            <a:ext cx="4015087" cy="2234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1356AA-ADCD-49CB-B15C-AEDFA9CFB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28" y="2418283"/>
            <a:ext cx="6291704" cy="32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915941" y="1812719"/>
            <a:ext cx="3690257" cy="375556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Illuminated Metal Baskets</a:t>
            </a:r>
          </a:p>
          <a:p>
            <a:pPr marL="114300" marR="0" lvl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LED Façade Lighting</a:t>
            </a: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Uniform, holistic glow across all four facades that can be color adjusted </a:t>
            </a:r>
          </a:p>
          <a:p>
            <a:pPr marL="114300" marR="0" lvl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lvl="0" indent="-17145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Stair towers clad with glass fiber reinforced concrete (GFRC) panels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D8D08D-0A58-4089-A783-87BA0DB8AAEC}"/>
              </a:ext>
            </a:extLst>
          </p:cNvPr>
          <p:cNvSpPr txBox="1">
            <a:spLocks/>
          </p:cNvSpPr>
          <p:nvPr/>
        </p:nvSpPr>
        <p:spPr>
          <a:xfrm>
            <a:off x="7859485" y="337000"/>
            <a:ext cx="369025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Basket Panels &amp;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65F95-72B1-4E49-84CF-0E1E65022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5748"/>
            <a:ext cx="6523204" cy="34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9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9A54E-28E7-42C7-9087-3242F4D3E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15220" r="13839" b="560"/>
          <a:stretch/>
        </p:blipFill>
        <p:spPr>
          <a:xfrm>
            <a:off x="348342" y="427812"/>
            <a:ext cx="9256483" cy="57605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9194647" y="2083704"/>
            <a:ext cx="3059184" cy="42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24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Lite Wall – Art Wall</a:t>
            </a:r>
          </a:p>
          <a:p>
            <a:pPr algn="ctr">
              <a:lnSpc>
                <a:spcPct val="85000"/>
              </a:lnSpc>
              <a:spcAft>
                <a:spcPts val="600"/>
              </a:spcAft>
            </a:pPr>
            <a:endParaRPr lang="en-US" sz="1500" b="1" spc="-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986972" y="5762170"/>
            <a:ext cx="10504713" cy="4262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ACA29-66DD-47AB-850E-1F85E3C30FDE}"/>
              </a:ext>
            </a:extLst>
          </p:cNvPr>
          <p:cNvSpPr txBox="1"/>
          <p:nvPr/>
        </p:nvSpPr>
        <p:spPr>
          <a:xfrm>
            <a:off x="9604823" y="2474751"/>
            <a:ext cx="2238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Renderings Provided to the City to Develop the Arts Program in November 2021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E3943C-5205-4740-85E5-5A40B6D2F052}"/>
              </a:ext>
            </a:extLst>
          </p:cNvPr>
          <p:cNvSpPr txBox="1">
            <a:spLocks/>
          </p:cNvSpPr>
          <p:nvPr/>
        </p:nvSpPr>
        <p:spPr>
          <a:xfrm>
            <a:off x="9604823" y="67973"/>
            <a:ext cx="261257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36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South State Street</a:t>
            </a:r>
          </a:p>
        </p:txBody>
      </p:sp>
    </p:spTree>
    <p:extLst>
      <p:ext uri="{BB962C8B-B14F-4D97-AF65-F5344CB8AC3E}">
        <p14:creationId xmlns:p14="http://schemas.microsoft.com/office/powerpoint/2010/main" val="334069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534655" y="417232"/>
            <a:ext cx="401508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Pedestrian Bridge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534655" y="2198914"/>
            <a:ext cx="401508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Connecting the New Parking Garage to the Train Station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320 Feet Long, Enclosed in Glass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Supported by 3 Piers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73FB7-251D-4723-9B58-BD1E22E8A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58" y="344438"/>
            <a:ext cx="6135913" cy="3689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3950C-76F1-4184-B1F0-EE4DBE5C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315" y="4321997"/>
            <a:ext cx="6608249" cy="1903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873C7-AC8E-49CF-9DA1-92416AB8D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31" y="4034004"/>
            <a:ext cx="3672114" cy="20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534655" y="417232"/>
            <a:ext cx="401508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Connection to STC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534655" y="2198914"/>
            <a:ext cx="401508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Temporary closure of Escalator Nos. 3, 4, 7, and 8 to allow for Pedestrian Bridge Connection to STC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Escalator Nos. 1, 2, 5 and 6 to the Lower Level will remain operational during this period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 planned to start June 2022 and re-opening of escalators in September 2022</a:t>
            </a:r>
          </a:p>
        </p:txBody>
      </p:sp>
      <p:pic>
        <p:nvPicPr>
          <p:cNvPr id="1026" name="id-0D49D28F-9D78-474C-AEE6-36F90722FA25" descr="Image.png">
            <a:extLst>
              <a:ext uri="{FF2B5EF4-FFF2-40B4-BE49-F238E27FC236}">
                <a16:creationId xmlns:a16="http://schemas.microsoft.com/office/drawing/2014/main" id="{23A07A3F-37ED-4B6F-A639-ABD9E713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24" y="659306"/>
            <a:ext cx="7352631" cy="52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44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534655" y="417232"/>
            <a:ext cx="401508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Pedestrian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534655" y="2198914"/>
            <a:ext cx="401508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Temporary paved pathway installed from Track 5 north platform to Greenwich Avenue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 pedestrian access during most periods during construction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 allows for access shutdowns during Precast Erection starting in May 2022, however, we are looking at ways to keep temporary pathway open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77DB8-32AA-43CE-9A89-E787A3EAF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857" y="569295"/>
            <a:ext cx="6537798" cy="1629619"/>
          </a:xfrm>
          <a:prstGeom prst="rect">
            <a:avLst/>
          </a:prstGeom>
        </p:spPr>
      </p:pic>
      <p:pic>
        <p:nvPicPr>
          <p:cNvPr id="6" name="Picture 5" descr="Temporary Stairs to Platform&#10;">
            <a:extLst>
              <a:ext uri="{FF2B5EF4-FFF2-40B4-BE49-F238E27FC236}">
                <a16:creationId xmlns:a16="http://schemas.microsoft.com/office/drawing/2014/main" id="{97B125C0-1AF7-4872-99D9-4DBC91529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62663" y="2718253"/>
            <a:ext cx="3777343" cy="2833007"/>
          </a:xfrm>
          <a:prstGeom prst="rect">
            <a:avLst/>
          </a:prstGeom>
        </p:spPr>
      </p:pic>
      <p:pic>
        <p:nvPicPr>
          <p:cNvPr id="9" name="Picture 8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9AA1357F-5682-4CE0-8298-2AB6019E8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426" y="2718253"/>
            <a:ext cx="3777343" cy="28330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956215-8056-4CA5-9BFF-CB1466AE7256}"/>
              </a:ext>
            </a:extLst>
          </p:cNvPr>
          <p:cNvSpPr txBox="1"/>
          <p:nvPr/>
        </p:nvSpPr>
        <p:spPr>
          <a:xfrm>
            <a:off x="443742" y="6023428"/>
            <a:ext cx="283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Temporary pathway view east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93DED2-613D-4EAC-A823-FD6D55D6A48F}"/>
              </a:ext>
            </a:extLst>
          </p:cNvPr>
          <p:cNvSpPr txBox="1"/>
          <p:nvPr/>
        </p:nvSpPr>
        <p:spPr>
          <a:xfrm>
            <a:off x="4174894" y="6006551"/>
            <a:ext cx="283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Temporary stairs to Platform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96CCE0-4FE6-4A1F-A21E-1937E494D130}"/>
              </a:ext>
            </a:extLst>
          </p:cNvPr>
          <p:cNvCxnSpPr>
            <a:cxnSpLocks/>
          </p:cNvCxnSpPr>
          <p:nvPr/>
        </p:nvCxnSpPr>
        <p:spPr>
          <a:xfrm>
            <a:off x="1712686" y="1712686"/>
            <a:ext cx="4644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22743A2-F7EF-498D-B9AD-51F8D538C953}"/>
              </a:ext>
            </a:extLst>
          </p:cNvPr>
          <p:cNvCxnSpPr>
            <a:cxnSpLocks/>
          </p:cNvCxnSpPr>
          <p:nvPr/>
        </p:nvCxnSpPr>
        <p:spPr>
          <a:xfrm>
            <a:off x="5122781" y="1516743"/>
            <a:ext cx="428553" cy="1959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55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8AC41-BBFB-42EB-8D67-BB0F51047945}"/>
              </a:ext>
            </a:extLst>
          </p:cNvPr>
          <p:cNvSpPr txBox="1">
            <a:spLocks/>
          </p:cNvSpPr>
          <p:nvPr/>
        </p:nvSpPr>
        <p:spPr>
          <a:xfrm>
            <a:off x="7534654" y="795786"/>
            <a:ext cx="4015087" cy="910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b="1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Upcoming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EF773-3915-4D13-9D0F-90A5F5A78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4" r="-1" b="7698"/>
          <a:stretch/>
        </p:blipFill>
        <p:spPr>
          <a:xfrm>
            <a:off x="804670" y="798507"/>
            <a:ext cx="2370646" cy="4720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AF794-2F01-4D8B-9D33-9E1908219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1" r="20135" b="-3"/>
          <a:stretch/>
        </p:blipFill>
        <p:spPr>
          <a:xfrm>
            <a:off x="3339251" y="795786"/>
            <a:ext cx="3678284" cy="2778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A9618F-9517-4EFD-8CC9-3D9434150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" r="4122" b="-7"/>
          <a:stretch/>
        </p:blipFill>
        <p:spPr>
          <a:xfrm>
            <a:off x="3337804" y="3722753"/>
            <a:ext cx="1228981" cy="1791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02370-BF4B-463B-9199-DEE932563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60" b="1"/>
          <a:stretch/>
        </p:blipFill>
        <p:spPr>
          <a:xfrm>
            <a:off x="4736305" y="3722753"/>
            <a:ext cx="2273529" cy="1791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FE53D-E8EC-4DA4-AA69-C0F8457BF18D}"/>
              </a:ext>
            </a:extLst>
          </p:cNvPr>
          <p:cNvSpPr txBox="1"/>
          <p:nvPr/>
        </p:nvSpPr>
        <p:spPr>
          <a:xfrm>
            <a:off x="7534655" y="2198914"/>
            <a:ext cx="401508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Precast Fabrication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Fabricator Blakeslee has finished about 60% of fabrication and ongoing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 Wall 102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be constructed along with micro-pile work and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Pedestrian Bridge foundations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late March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Precast Erection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Starting in Early May 2022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Southeast Stair/Elevator Tower 1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100 feet tall tower to be erected at the same time as the 2</a:t>
            </a:r>
            <a:r>
              <a:rPr lang="en-US" sz="15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bay of the precast erection, expected to start in June 2022</a:t>
            </a:r>
          </a:p>
          <a:p>
            <a:pPr marL="2857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041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8f7d19-50dd-4ca5-833a-f68575fcf434">
      <UserInfo>
        <DisplayName>Lluberes, Angelo</DisplayName>
        <AccountId>16</AccountId>
        <AccountType/>
      </UserInfo>
      <UserInfo>
        <DisplayName>Mallard, William</DisplayName>
        <AccountId>36</AccountId>
        <AccountType/>
      </UserInfo>
      <UserInfo>
        <DisplayName>Armstrong, Rodney C</DisplayName>
        <AccountId>22</AccountId>
        <AccountType/>
      </UserInfo>
      <UserInfo>
        <DisplayName>Vega, Jaime J</DisplayName>
        <AccountId>19</AccountId>
        <AccountType/>
      </UserInfo>
      <UserInfo>
        <DisplayName>Mather, Jayantha</DisplayName>
        <AccountId>20</AccountId>
        <AccountType/>
      </UserInfo>
      <UserInfo>
        <DisplayName>SharingLinks.65f377be-10a4-4675-a70b-42803b051ae5.Flexible.c1f2bf2a-8524-4210-9523-04d767460e00</DisplayName>
        <AccountId>126</AccountId>
        <AccountType/>
      </UserInfo>
      <UserInfo>
        <DisplayName>Williams, Benjamin S.</DisplayName>
        <AccountId>62</AccountId>
        <AccountType/>
      </UserInfo>
      <UserInfo>
        <DisplayName>SharingLinks.5386f50f-8258-468d-8038-9a6636edd2f2.Flexible.bf5dc7fb-a1e8-442a-8cbd-cbfd805918db</DisplayName>
        <AccountId>242</AccountId>
        <AccountType/>
      </UserInfo>
      <UserInfo>
        <DisplayName>Sucato, Pamela P</DisplayName>
        <AccountId>757</AccountId>
        <AccountType/>
      </UserInfo>
      <UserInfo>
        <DisplayName>Andreski, Richard W.</DisplayName>
        <AccountId>57</AccountId>
        <AccountType/>
      </UserInfo>
      <UserInfo>
        <DisplayName>Leone, Carlo</DisplayName>
        <AccountId>614</AccountId>
        <AccountType/>
      </UserInfo>
      <UserInfo>
        <DisplayName>Kuljis, Yure E</DisplayName>
        <AccountId>13</AccountId>
        <AccountType/>
      </UserInfo>
      <UserInfo>
        <DisplayName>Kleza, Anne M.</DisplayName>
        <AccountId>758</AccountId>
        <AccountType/>
      </UserInfo>
      <UserInfo>
        <DisplayName>Nemecek, Judith A</DisplayName>
        <AccountId>759</AccountId>
        <AccountType/>
      </UserInfo>
      <UserInfo>
        <DisplayName>Leite, Alicia</DisplayName>
        <AccountId>664</AccountId>
        <AccountType/>
      </UserInfo>
      <UserInfo>
        <DisplayName>Mendick, Michael J</DisplayName>
        <AccountId>610</AccountId>
        <AccountType/>
      </UserInfo>
    </SharedWithUsers>
    <_ip_UnifiedCompliancePolicyUIAction xmlns="http://schemas.microsoft.com/sharepoint/v3" xsi:nil="true"/>
    <Railroad xmlns="3188db64-835f-49dd-a92e-b63c50075c64" xsi:nil="true"/>
    <AlC xmlns="3188db64-835f-49dd-a92e-b63c50075c64" xsi:nil="true"/>
    <xile xmlns="3188db64-835f-49dd-a92e-b63c50075c64" xsi:nil="true"/>
    <_ip_UnifiedCompliancePolicyProperties xmlns="http://schemas.microsoft.com/sharepoint/v3" xsi:nil="true"/>
    <Consultant xmlns="3188db64-835f-49dd-a92e-b63c50075c64">
      <UserInfo>
        <DisplayName/>
        <AccountId xsi:nil="true"/>
        <AccountType/>
      </UserInfo>
    </Consultant>
    <ProjectNumber xmlns="3188db64-835f-49dd-a92e-b63c50075c64" xsi:nil="true"/>
    <s65z xmlns="3188db64-835f-49dd-a92e-b63c50075c64">
      <UserInfo>
        <DisplayName/>
        <AccountId xsi:nil="true"/>
        <AccountType/>
      </UserInfo>
    </s65z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32173F7A8AF44CAD29E02D9EC3CE55" ma:contentTypeVersion="19" ma:contentTypeDescription="Create a new document." ma:contentTypeScope="" ma:versionID="8a08b7e722d31f50d281a98c4d551e8d">
  <xsd:schema xmlns:xsd="http://www.w3.org/2001/XMLSchema" xmlns:xs="http://www.w3.org/2001/XMLSchema" xmlns:p="http://schemas.microsoft.com/office/2006/metadata/properties" xmlns:ns1="http://schemas.microsoft.com/sharepoint/v3" xmlns:ns2="3188db64-835f-49dd-a92e-b63c50075c64" xmlns:ns3="bd8f7d19-50dd-4ca5-833a-f68575fcf434" targetNamespace="http://schemas.microsoft.com/office/2006/metadata/properties" ma:root="true" ma:fieldsID="120c0addc548f24580cbebb5b89aae27" ns1:_="" ns2:_="" ns3:_="">
    <xsd:import namespace="http://schemas.microsoft.com/sharepoint/v3"/>
    <xsd:import namespace="3188db64-835f-49dd-a92e-b63c50075c64"/>
    <xsd:import namespace="bd8f7d19-50dd-4ca5-833a-f68575fcf434"/>
    <xsd:element name="properties">
      <xsd:complexType>
        <xsd:sequence>
          <xsd:element name="documentManagement">
            <xsd:complexType>
              <xsd:all>
                <xsd:element ref="ns2:AlC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ProjectNumber" minOccurs="0"/>
                <xsd:element ref="ns2:s65z" minOccurs="0"/>
                <xsd:element ref="ns2:Consultant" minOccurs="0"/>
                <xsd:element ref="ns2:Railroad" minOccurs="0"/>
                <xsd:element ref="ns2:xil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8db64-835f-49dd-a92e-b63c50075c64" elementFormDefault="qualified">
    <xsd:import namespace="http://schemas.microsoft.com/office/2006/documentManagement/types"/>
    <xsd:import namespace="http://schemas.microsoft.com/office/infopath/2007/PartnerControls"/>
    <xsd:element name="AlC" ma:index="8" nillable="true" ma:displayName="Date and Line" ma:format="Dropdown" ma:internalName="AlC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ojectNumber" ma:index="21" nillable="true" ma:displayName="Project Number" ma:format="Dropdown" ma:internalName="ProjectNumber">
      <xsd:simpleType>
        <xsd:restriction base="dms:Text">
          <xsd:maxLength value="255"/>
        </xsd:restriction>
      </xsd:simpleType>
    </xsd:element>
    <xsd:element name="s65z" ma:index="22" nillable="true" ma:displayName="CTDOT Supervisor" ma:list="UserInfo" ma:internalName="s65z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sultant" ma:index="23" nillable="true" ma:displayName="CTDOT Manager" ma:list="UserInfo" ma:SharePointGroup="0" ma:internalName="Consultan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ilroad" ma:index="24" nillable="true" ma:displayName="Railroad" ma:internalName="Railroad">
      <xsd:simpleType>
        <xsd:restriction base="dms:Text">
          <xsd:maxLength value="255"/>
        </xsd:restriction>
      </xsd:simpleType>
    </xsd:element>
    <xsd:element name="xile" ma:index="25" nillable="true" ma:displayName="CTDOT Consultant" ma:internalName="xile">
      <xsd:simpleType>
        <xsd:restriction base="dms:Text"/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f7d19-50dd-4ca5-833a-f68575fcf43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56F194-5402-46D6-A379-FE93B60EA559}">
  <ds:schemaRefs>
    <ds:schemaRef ds:uri="3188db64-835f-49dd-a92e-b63c50075c64"/>
    <ds:schemaRef ds:uri="bd8f7d19-50dd-4ca5-833a-f68575fcf4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C9F4DA-463A-422B-9120-EE45B04F97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107563-61AD-4EF9-8A8E-DAAD9963616C}">
  <ds:schemaRefs>
    <ds:schemaRef ds:uri="3188db64-835f-49dd-a92e-b63c50075c64"/>
    <ds:schemaRef ds:uri="bd8f7d19-50dd-4ca5-833a-f68575fcf4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493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Courier New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Kuljis, Yure E</dc:creator>
  <cp:lastModifiedBy>Cassin, Richard B.</cp:lastModifiedBy>
  <cp:revision>38</cp:revision>
  <dcterms:created xsi:type="dcterms:W3CDTF">2021-03-05T19:29:09Z</dcterms:created>
  <dcterms:modified xsi:type="dcterms:W3CDTF">2022-03-10T13:59:15Z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0x0101006B32173F7A8AF44CAD29E02D9EC3CE55</vt:lpwstr>
  </property>
  <property fmtid="{D5CDD505-2E9C-101B-9397-08002B2CF9AE}" pid="3" name="_ExtendedDescription">
    <vt:lpwstr/>
  </property>
  <property fmtid="{D5CDD505-2E9C-101B-9397-08002B2CF9AE}" pid="4" name="TriggerFlowInfo">
    <vt:lpwstr/>
  </property>
</Properties>
</file>