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639145650271979E-2"/>
          <c:y val="0.10499646142958245"/>
          <c:w val="0.94473429951690824"/>
          <c:h val="0.782482571844124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DATA!$Q$2</c:f>
              <c:strCache>
                <c:ptCount val="1"/>
                <c:pt idx="0">
                  <c:v>Hartford Line Riders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DATA!$P$3:$P$41</c:f>
              <c:numCache>
                <c:formatCode>mmm\-yy</c:formatCode>
                <c:ptCount val="39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</c:numCache>
            </c:numRef>
          </c:cat>
          <c:val>
            <c:numRef>
              <c:f>DATA!$Q$3:$Q$41</c:f>
              <c:numCache>
                <c:formatCode>#,##0_);\(#,##0\)</c:formatCode>
                <c:ptCount val="39"/>
                <c:pt idx="0">
                  <c:v>48529</c:v>
                </c:pt>
                <c:pt idx="1">
                  <c:v>48190</c:v>
                </c:pt>
                <c:pt idx="2">
                  <c:v>57161</c:v>
                </c:pt>
                <c:pt idx="3">
                  <c:v>59347</c:v>
                </c:pt>
                <c:pt idx="4">
                  <c:v>61749</c:v>
                </c:pt>
                <c:pt idx="5">
                  <c:v>61054</c:v>
                </c:pt>
                <c:pt idx="6">
                  <c:v>61844</c:v>
                </c:pt>
                <c:pt idx="7">
                  <c:v>65149</c:v>
                </c:pt>
                <c:pt idx="8">
                  <c:v>64024</c:v>
                </c:pt>
                <c:pt idx="9">
                  <c:v>68558</c:v>
                </c:pt>
                <c:pt idx="10">
                  <c:v>70388.333333333343</c:v>
                </c:pt>
                <c:pt idx="11">
                  <c:v>64596</c:v>
                </c:pt>
                <c:pt idx="12">
                  <c:v>73696</c:v>
                </c:pt>
                <c:pt idx="13">
                  <c:v>55558</c:v>
                </c:pt>
                <c:pt idx="14">
                  <c:v>27617</c:v>
                </c:pt>
                <c:pt idx="15">
                  <c:v>4362</c:v>
                </c:pt>
                <c:pt idx="16">
                  <c:v>6135</c:v>
                </c:pt>
                <c:pt idx="17">
                  <c:v>10463</c:v>
                </c:pt>
                <c:pt idx="18">
                  <c:v>15209</c:v>
                </c:pt>
                <c:pt idx="19">
                  <c:v>16095</c:v>
                </c:pt>
                <c:pt idx="20">
                  <c:v>18402</c:v>
                </c:pt>
                <c:pt idx="21">
                  <c:v>20105</c:v>
                </c:pt>
                <c:pt idx="22">
                  <c:v>16550</c:v>
                </c:pt>
                <c:pt idx="23">
                  <c:v>15408</c:v>
                </c:pt>
                <c:pt idx="24">
                  <c:v>15340</c:v>
                </c:pt>
                <c:pt idx="25">
                  <c:v>14786</c:v>
                </c:pt>
                <c:pt idx="26">
                  <c:v>19159</c:v>
                </c:pt>
                <c:pt idx="27">
                  <c:v>23036</c:v>
                </c:pt>
                <c:pt idx="28">
                  <c:v>26162</c:v>
                </c:pt>
                <c:pt idx="29">
                  <c:v>30903</c:v>
                </c:pt>
                <c:pt idx="30">
                  <c:v>35512</c:v>
                </c:pt>
                <c:pt idx="31">
                  <c:v>35786</c:v>
                </c:pt>
                <c:pt idx="32">
                  <c:v>34165</c:v>
                </c:pt>
                <c:pt idx="33">
                  <c:v>40593</c:v>
                </c:pt>
                <c:pt idx="34">
                  <c:v>42629</c:v>
                </c:pt>
                <c:pt idx="35">
                  <c:v>39352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EB-4E17-BC6E-D322A8834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6337791"/>
        <c:axId val="276339871"/>
      </c:barChart>
      <c:dateAx>
        <c:axId val="276337791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339871"/>
        <c:crosses val="autoZero"/>
        <c:auto val="1"/>
        <c:lblOffset val="100"/>
        <c:baseTimeUnit val="months"/>
      </c:dateAx>
      <c:valAx>
        <c:axId val="276339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337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 '!$A$4</c:f>
              <c:strCache>
                <c:ptCount val="1"/>
                <c:pt idx="0">
                  <c:v>2018 HL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'DATA '!$B$3:$E$3</c:f>
              <c:strCache>
                <c:ptCount val="4"/>
                <c:pt idx="0">
                  <c:v>FR</c:v>
                </c:pt>
                <c:pt idx="1">
                  <c:v>TU</c:v>
                </c:pt>
                <c:pt idx="2">
                  <c:v>WE</c:v>
                </c:pt>
                <c:pt idx="3">
                  <c:v>SU</c:v>
                </c:pt>
              </c:strCache>
            </c:strRef>
          </c:cat>
          <c:val>
            <c:numRef>
              <c:f>'DATA '!$B$4:$E$4</c:f>
              <c:numCache>
                <c:formatCode>General</c:formatCode>
                <c:ptCount val="4"/>
                <c:pt idx="0">
                  <c:v>1634</c:v>
                </c:pt>
                <c:pt idx="1">
                  <c:v>1963</c:v>
                </c:pt>
                <c:pt idx="2">
                  <c:v>2774</c:v>
                </c:pt>
                <c:pt idx="3">
                  <c:v>1918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C5-4110-8485-5133E65BDC36}"/>
            </c:ext>
          </c:extLst>
        </c:ser>
        <c:ser>
          <c:idx val="1"/>
          <c:order val="1"/>
          <c:tx>
            <c:strRef>
              <c:f>'DATA '!$A$5</c:f>
              <c:strCache>
                <c:ptCount val="1"/>
                <c:pt idx="0">
                  <c:v>2019  HL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'DATA '!$B$3:$E$3</c:f>
              <c:strCache>
                <c:ptCount val="4"/>
                <c:pt idx="0">
                  <c:v>FR</c:v>
                </c:pt>
                <c:pt idx="1">
                  <c:v>TU</c:v>
                </c:pt>
                <c:pt idx="2">
                  <c:v>WE</c:v>
                </c:pt>
                <c:pt idx="3">
                  <c:v>SU</c:v>
                </c:pt>
              </c:strCache>
            </c:strRef>
          </c:cat>
          <c:val>
            <c:numRef>
              <c:f>'DATA '!$B$5:$E$5</c:f>
              <c:numCache>
                <c:formatCode>General</c:formatCode>
                <c:ptCount val="4"/>
                <c:pt idx="0">
                  <c:v>2074</c:v>
                </c:pt>
                <c:pt idx="1">
                  <c:v>2359</c:v>
                </c:pt>
                <c:pt idx="2">
                  <c:v>3361</c:v>
                </c:pt>
                <c:pt idx="3">
                  <c:v>2457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C5-4110-8485-5133E65BDC36}"/>
            </c:ext>
          </c:extLst>
        </c:ser>
        <c:ser>
          <c:idx val="2"/>
          <c:order val="2"/>
          <c:tx>
            <c:strRef>
              <c:f>'DATA '!$A$6</c:f>
              <c:strCache>
                <c:ptCount val="1"/>
                <c:pt idx="0">
                  <c:v>2020 HL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'DATA '!$B$3:$E$3</c:f>
              <c:strCache>
                <c:ptCount val="4"/>
                <c:pt idx="0">
                  <c:v>FR</c:v>
                </c:pt>
                <c:pt idx="1">
                  <c:v>TU</c:v>
                </c:pt>
                <c:pt idx="2">
                  <c:v>WE</c:v>
                </c:pt>
                <c:pt idx="3">
                  <c:v>SU</c:v>
                </c:pt>
              </c:strCache>
            </c:strRef>
          </c:cat>
          <c:val>
            <c:numRef>
              <c:f>'DATA '!$B$6:$E$6</c:f>
              <c:numCache>
                <c:formatCode>General</c:formatCode>
                <c:ptCount val="4"/>
                <c:pt idx="0">
                  <c:v>560</c:v>
                </c:pt>
                <c:pt idx="1">
                  <c:v>548</c:v>
                </c:pt>
                <c:pt idx="2">
                  <c:v>644</c:v>
                </c:pt>
                <c:pt idx="3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C5-4110-8485-5133E65BDC36}"/>
            </c:ext>
          </c:extLst>
        </c:ser>
        <c:ser>
          <c:idx val="3"/>
          <c:order val="3"/>
          <c:tx>
            <c:strRef>
              <c:f>'DATA '!$A$7</c:f>
              <c:strCache>
                <c:ptCount val="1"/>
                <c:pt idx="0">
                  <c:v>2021 HL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'DATA '!$B$3:$E$3</c:f>
              <c:strCache>
                <c:ptCount val="4"/>
                <c:pt idx="0">
                  <c:v>FR</c:v>
                </c:pt>
                <c:pt idx="1">
                  <c:v>TU</c:v>
                </c:pt>
                <c:pt idx="2">
                  <c:v>WE</c:v>
                </c:pt>
                <c:pt idx="3">
                  <c:v>SU</c:v>
                </c:pt>
              </c:strCache>
            </c:strRef>
          </c:cat>
          <c:val>
            <c:numRef>
              <c:f>'DATA '!$B$7:$E$7</c:f>
              <c:numCache>
                <c:formatCode>General</c:formatCode>
                <c:ptCount val="4"/>
                <c:pt idx="0">
                  <c:v>1409</c:v>
                </c:pt>
                <c:pt idx="1">
                  <c:v>1402</c:v>
                </c:pt>
                <c:pt idx="2">
                  <c:v>1934</c:v>
                </c:pt>
                <c:pt idx="3">
                  <c:v>1583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C5-4110-8485-5133E65BD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7483328"/>
        <c:axId val="1627492480"/>
      </c:barChart>
      <c:catAx>
        <c:axId val="162748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492480"/>
        <c:crosses val="autoZero"/>
        <c:auto val="1"/>
        <c:lblAlgn val="ctr"/>
        <c:lblOffset val="100"/>
        <c:noMultiLvlLbl val="0"/>
      </c:catAx>
      <c:valAx>
        <c:axId val="162749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48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206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Nov 1 to Dec 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Sheet1!$AL$16:$AL$70</c:f>
              <c:numCache>
                <c:formatCode>d\-mmm</c:formatCode>
                <c:ptCount val="55"/>
                <c:pt idx="0">
                  <c:v>44866</c:v>
                </c:pt>
                <c:pt idx="1">
                  <c:v>44867</c:v>
                </c:pt>
                <c:pt idx="2">
                  <c:v>44868</c:v>
                </c:pt>
                <c:pt idx="3">
                  <c:v>44869</c:v>
                </c:pt>
                <c:pt idx="4">
                  <c:v>44870</c:v>
                </c:pt>
                <c:pt idx="5">
                  <c:v>44871</c:v>
                </c:pt>
                <c:pt idx="6">
                  <c:v>44872</c:v>
                </c:pt>
                <c:pt idx="7">
                  <c:v>44873</c:v>
                </c:pt>
                <c:pt idx="8">
                  <c:v>44874</c:v>
                </c:pt>
                <c:pt idx="9">
                  <c:v>44875</c:v>
                </c:pt>
                <c:pt idx="10">
                  <c:v>44876</c:v>
                </c:pt>
                <c:pt idx="11">
                  <c:v>44877</c:v>
                </c:pt>
                <c:pt idx="12">
                  <c:v>44878</c:v>
                </c:pt>
                <c:pt idx="13">
                  <c:v>44879</c:v>
                </c:pt>
                <c:pt idx="14">
                  <c:v>44880</c:v>
                </c:pt>
                <c:pt idx="15">
                  <c:v>44881</c:v>
                </c:pt>
                <c:pt idx="16">
                  <c:v>44882</c:v>
                </c:pt>
                <c:pt idx="17">
                  <c:v>44883</c:v>
                </c:pt>
                <c:pt idx="18">
                  <c:v>44884</c:v>
                </c:pt>
                <c:pt idx="19">
                  <c:v>44885</c:v>
                </c:pt>
                <c:pt idx="20">
                  <c:v>44886</c:v>
                </c:pt>
                <c:pt idx="21">
                  <c:v>44887</c:v>
                </c:pt>
                <c:pt idx="22">
                  <c:v>44888</c:v>
                </c:pt>
                <c:pt idx="23">
                  <c:v>44889</c:v>
                </c:pt>
                <c:pt idx="24">
                  <c:v>44890</c:v>
                </c:pt>
                <c:pt idx="25">
                  <c:v>44891</c:v>
                </c:pt>
                <c:pt idx="26">
                  <c:v>44892</c:v>
                </c:pt>
                <c:pt idx="27">
                  <c:v>44893</c:v>
                </c:pt>
                <c:pt idx="28">
                  <c:v>44894</c:v>
                </c:pt>
                <c:pt idx="29">
                  <c:v>44895</c:v>
                </c:pt>
                <c:pt idx="30">
                  <c:v>44896</c:v>
                </c:pt>
                <c:pt idx="31">
                  <c:v>44897</c:v>
                </c:pt>
                <c:pt idx="32">
                  <c:v>44898</c:v>
                </c:pt>
                <c:pt idx="33">
                  <c:v>44899</c:v>
                </c:pt>
                <c:pt idx="34">
                  <c:v>44900</c:v>
                </c:pt>
                <c:pt idx="35">
                  <c:v>44901</c:v>
                </c:pt>
                <c:pt idx="36">
                  <c:v>44902</c:v>
                </c:pt>
                <c:pt idx="37">
                  <c:v>44903</c:v>
                </c:pt>
                <c:pt idx="38">
                  <c:v>44904</c:v>
                </c:pt>
                <c:pt idx="39">
                  <c:v>44905</c:v>
                </c:pt>
                <c:pt idx="40">
                  <c:v>44906</c:v>
                </c:pt>
                <c:pt idx="41">
                  <c:v>44907</c:v>
                </c:pt>
                <c:pt idx="42">
                  <c:v>44908</c:v>
                </c:pt>
                <c:pt idx="43">
                  <c:v>44909</c:v>
                </c:pt>
                <c:pt idx="44">
                  <c:v>44910</c:v>
                </c:pt>
                <c:pt idx="45">
                  <c:v>44911</c:v>
                </c:pt>
                <c:pt idx="46">
                  <c:v>44912</c:v>
                </c:pt>
                <c:pt idx="47">
                  <c:v>44913</c:v>
                </c:pt>
                <c:pt idx="48">
                  <c:v>44914</c:v>
                </c:pt>
                <c:pt idx="49">
                  <c:v>44915</c:v>
                </c:pt>
                <c:pt idx="50">
                  <c:v>44916</c:v>
                </c:pt>
                <c:pt idx="51">
                  <c:v>44917</c:v>
                </c:pt>
                <c:pt idx="52">
                  <c:v>44918</c:v>
                </c:pt>
                <c:pt idx="53">
                  <c:v>44919</c:v>
                </c:pt>
                <c:pt idx="54">
                  <c:v>44920</c:v>
                </c:pt>
              </c:numCache>
            </c:numRef>
          </c:cat>
          <c:val>
            <c:numRef>
              <c:f>Sheet1!$AM$16:$AM$70</c:f>
              <c:numCache>
                <c:formatCode>0</c:formatCode>
                <c:ptCount val="55"/>
                <c:pt idx="0">
                  <c:v>48</c:v>
                </c:pt>
                <c:pt idx="1">
                  <c:v>25</c:v>
                </c:pt>
                <c:pt idx="2">
                  <c:v>31</c:v>
                </c:pt>
                <c:pt idx="3">
                  <c:v>33</c:v>
                </c:pt>
                <c:pt idx="4">
                  <c:v>42</c:v>
                </c:pt>
                <c:pt idx="5">
                  <c:v>0</c:v>
                </c:pt>
                <c:pt idx="6">
                  <c:v>0</c:v>
                </c:pt>
                <c:pt idx="7">
                  <c:v>34</c:v>
                </c:pt>
                <c:pt idx="8">
                  <c:v>23</c:v>
                </c:pt>
                <c:pt idx="9">
                  <c:v>33</c:v>
                </c:pt>
                <c:pt idx="10">
                  <c:v>30</c:v>
                </c:pt>
                <c:pt idx="11">
                  <c:v>33</c:v>
                </c:pt>
                <c:pt idx="12">
                  <c:v>0</c:v>
                </c:pt>
                <c:pt idx="13">
                  <c:v>0</c:v>
                </c:pt>
                <c:pt idx="14">
                  <c:v>35</c:v>
                </c:pt>
                <c:pt idx="15">
                  <c:v>37</c:v>
                </c:pt>
                <c:pt idx="16">
                  <c:v>35</c:v>
                </c:pt>
                <c:pt idx="17">
                  <c:v>38</c:v>
                </c:pt>
                <c:pt idx="18">
                  <c:v>37</c:v>
                </c:pt>
                <c:pt idx="19">
                  <c:v>0</c:v>
                </c:pt>
                <c:pt idx="20">
                  <c:v>0</c:v>
                </c:pt>
                <c:pt idx="21">
                  <c:v>32</c:v>
                </c:pt>
                <c:pt idx="22">
                  <c:v>33</c:v>
                </c:pt>
                <c:pt idx="23">
                  <c:v>37</c:v>
                </c:pt>
                <c:pt idx="24">
                  <c:v>20</c:v>
                </c:pt>
                <c:pt idx="25">
                  <c:v>46</c:v>
                </c:pt>
                <c:pt idx="26">
                  <c:v>0</c:v>
                </c:pt>
                <c:pt idx="27">
                  <c:v>0</c:v>
                </c:pt>
                <c:pt idx="28">
                  <c:v>53</c:v>
                </c:pt>
                <c:pt idx="29">
                  <c:v>39</c:v>
                </c:pt>
                <c:pt idx="30">
                  <c:v>33</c:v>
                </c:pt>
                <c:pt idx="31">
                  <c:v>36</c:v>
                </c:pt>
                <c:pt idx="32">
                  <c:v>48</c:v>
                </c:pt>
                <c:pt idx="33">
                  <c:v>0</c:v>
                </c:pt>
                <c:pt idx="34">
                  <c:v>0</c:v>
                </c:pt>
                <c:pt idx="35">
                  <c:v>46</c:v>
                </c:pt>
                <c:pt idx="36">
                  <c:v>28</c:v>
                </c:pt>
                <c:pt idx="37">
                  <c:v>37</c:v>
                </c:pt>
                <c:pt idx="38">
                  <c:v>38</c:v>
                </c:pt>
                <c:pt idx="39">
                  <c:v>52</c:v>
                </c:pt>
                <c:pt idx="40">
                  <c:v>0</c:v>
                </c:pt>
                <c:pt idx="41">
                  <c:v>0</c:v>
                </c:pt>
                <c:pt idx="42">
                  <c:v>35</c:v>
                </c:pt>
                <c:pt idx="43">
                  <c:v>33</c:v>
                </c:pt>
                <c:pt idx="44">
                  <c:v>37</c:v>
                </c:pt>
                <c:pt idx="45">
                  <c:v>34</c:v>
                </c:pt>
                <c:pt idx="46">
                  <c:v>29</c:v>
                </c:pt>
                <c:pt idx="47">
                  <c:v>0</c:v>
                </c:pt>
                <c:pt idx="48">
                  <c:v>0</c:v>
                </c:pt>
                <c:pt idx="49">
                  <c:v>45</c:v>
                </c:pt>
                <c:pt idx="50">
                  <c:v>30</c:v>
                </c:pt>
                <c:pt idx="51">
                  <c:v>40</c:v>
                </c:pt>
                <c:pt idx="52">
                  <c:v>36</c:v>
                </c:pt>
                <c:pt idx="53">
                  <c:v>20</c:v>
                </c:pt>
                <c:pt idx="5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1B-4DA9-B203-E2C3A5066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347712"/>
        <c:axId val="225348544"/>
      </c:barChart>
      <c:dateAx>
        <c:axId val="225347712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348544"/>
        <c:crosses val="autoZero"/>
        <c:auto val="1"/>
        <c:lblOffset val="100"/>
        <c:baseTimeUnit val="days"/>
      </c:dateAx>
      <c:valAx>
        <c:axId val="22534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34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19090-D2DB-460F-8E20-935BBC0CB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D03C42-A565-4964-ABA7-B2A8705E8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76FBC-1CA2-4592-BCEA-2C74DBF26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D3C31-5E21-4026-8849-F4550724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F708D-24D4-4AF6-9CD1-9405061D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8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CB960-1C1F-4A85-88B5-A48EAB2CC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CF386E-2735-4CED-B2AF-48DF366AF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60059-40E6-41D0-8409-295C3DE14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4D493-0EB9-4836-9C14-DC860CA4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73A6F-FA26-4D40-83F9-15FC6C8D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4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CAFF23-A45B-49D8-BC57-FCEBE578E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3D229D-4A61-4E75-B031-EB101F8A3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CDE23-2100-422E-AB62-B002369F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C1FF7-7C75-4BBF-A4F5-21971CA8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03712-D190-4C18-A577-E391EB45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2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BDC7-C1C0-4C7D-815B-667B4B09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11017-0BED-45A5-85F3-98FAA1537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1E16C-EA45-4B22-BCD0-448DC59C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5CF1B-DC19-4B63-B195-DFC7B0B79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A31EA-17DF-47C3-A4D7-CC58A7AF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5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FE9C-2FFA-418F-9599-D2585E865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831B5-EC74-4F04-913B-BEE07BB8A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4109C-3B88-4267-8032-9A3695C5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EF160-00B1-4409-B413-D83DBC0B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AB058-12A4-438F-A71E-32EC0F835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8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CDC4-6B36-4B96-AE8A-179F1B94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711C-67AB-4C2D-B2DD-652F40DDE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472BD-7C2F-403A-9F13-8A60103A5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81195-1A7B-4628-9E32-28E6FE2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6D0A9-2FF7-4526-92D8-44CF1066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ED935-2A34-4696-8FD8-33581E04B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8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C32F0-0F55-4069-ACF3-61183F0E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71B82-4E02-43C9-A792-5D30303E2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97D6F-5A32-484B-B937-B6C8A7171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C4DED8-99FD-42C2-95E9-FAFDD5296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156CA8-20FD-465F-B322-4ED1AF77A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CB892-0555-4DE9-86AF-5B01448D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CB56BF-C065-4146-BEEF-F6B1C337B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053AE-DC81-4FCC-8E9D-5B3FD3D6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9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46582-470D-4A52-B6FC-7C03B7BD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8DE2B-9D22-4B83-A986-95D3C802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D69211-DAF7-4534-8E28-98C1DEA0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C2F262-6671-4B34-829D-D43003FB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3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9B9B5-1EE9-40D9-B9EB-07560738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6A2C2-AEF5-461F-B6AF-23A48580A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6E6BA-9D1F-452C-B453-589CF58F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6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A36B-29B5-4A7B-A452-8FDAA65D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5A97D-441D-4A6F-8ACD-B13C453A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1A499-63BC-4F5A-8F86-9E3F2790F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7C8D2-CE4B-4D43-A15B-600514C6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22FAA-A851-46C8-8928-7B3FB29D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A92D1-3803-404C-ABF9-457808976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9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D662-E698-4B19-A44F-BA19C5E6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4982AA-36F0-4430-9A63-F593149E20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816A5-D0A2-4D96-A236-E5C82571A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B7CD9-C64B-47CE-A2EF-C307C903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E7D60-A7D9-4B72-9E8E-E64EB2BF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C0B84-678C-46C1-8D29-0DA02CE7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98A3D2-9638-4332-9008-091E5D04E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375E9-3431-4E79-AA2B-BF9672E1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2AF1C-F4B6-42EC-B2C5-41010AB79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594C9-C187-4613-BAC8-A6A0176C797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FE6DB-DA61-4ABC-BFB5-EA4DDB617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74456-0492-4B69-8551-A2383ECCA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387A4-BD84-42C7-9E07-9CA1B4A4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9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D7F8-8A6B-4DBF-893B-439023125C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Hartford Line Ridership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E1FEAD9-9BF6-4E30-B639-1D1AC112C4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648501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610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D7F8-8A6B-4DBF-893B-439023125C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Hartford Line Thanksgiving Ridership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B237C3E-86EF-4819-92BF-2369B75E9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697152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19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D7F8-8A6B-4DBF-893B-439023125C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Hartford Line New Train Ridership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74AAE71-2279-476A-AA50-3F5B079F3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1001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77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D7F8-8A6B-4DBF-893B-439023125C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Hartford Line Ridership 2019, 2020 &amp; 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34F554-E56F-4428-968A-0CF77C1460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203150"/>
              </p:ext>
            </p:extLst>
          </p:nvPr>
        </p:nvGraphicFramePr>
        <p:xfrm>
          <a:off x="838199" y="1690688"/>
          <a:ext cx="10515600" cy="4158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9274">
                  <a:extLst>
                    <a:ext uri="{9D8B030D-6E8A-4147-A177-3AD203B41FA5}">
                      <a16:colId xmlns:a16="http://schemas.microsoft.com/office/drawing/2014/main" val="2260025980"/>
                    </a:ext>
                  </a:extLst>
                </a:gridCol>
                <a:gridCol w="1218900">
                  <a:extLst>
                    <a:ext uri="{9D8B030D-6E8A-4147-A177-3AD203B41FA5}">
                      <a16:colId xmlns:a16="http://schemas.microsoft.com/office/drawing/2014/main" val="4255691865"/>
                    </a:ext>
                  </a:extLst>
                </a:gridCol>
                <a:gridCol w="1160980">
                  <a:extLst>
                    <a:ext uri="{9D8B030D-6E8A-4147-A177-3AD203B41FA5}">
                      <a16:colId xmlns:a16="http://schemas.microsoft.com/office/drawing/2014/main" val="1598432164"/>
                    </a:ext>
                  </a:extLst>
                </a:gridCol>
                <a:gridCol w="2393878">
                  <a:extLst>
                    <a:ext uri="{9D8B030D-6E8A-4147-A177-3AD203B41FA5}">
                      <a16:colId xmlns:a16="http://schemas.microsoft.com/office/drawing/2014/main" val="2634477320"/>
                    </a:ext>
                  </a:extLst>
                </a:gridCol>
                <a:gridCol w="1925696">
                  <a:extLst>
                    <a:ext uri="{9D8B030D-6E8A-4147-A177-3AD203B41FA5}">
                      <a16:colId xmlns:a16="http://schemas.microsoft.com/office/drawing/2014/main" val="1037488593"/>
                    </a:ext>
                  </a:extLst>
                </a:gridCol>
                <a:gridCol w="1886872">
                  <a:extLst>
                    <a:ext uri="{9D8B030D-6E8A-4147-A177-3AD203B41FA5}">
                      <a16:colId xmlns:a16="http://schemas.microsoft.com/office/drawing/2014/main" val="1340383300"/>
                    </a:ext>
                  </a:extLst>
                </a:gridCol>
              </a:tblGrid>
              <a:tr h="2770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 Month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Percent of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Percent of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5836332"/>
                  </a:ext>
                </a:extLst>
              </a:tr>
              <a:tr h="277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2019 Ridership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Ridership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36019586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January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48,529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73,696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151.9%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15,340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31.6%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90670894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February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48,190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55,558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115.3%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14,786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30.7%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93944234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March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57,161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27,617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48.3%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19,159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33.5%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2574517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April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59,347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4,362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7.3%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23,036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38.8%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50227684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May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61,749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6,135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9.9%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26,162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42.4%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36160434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June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61,054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10,463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17.1%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30,903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50.6%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2869313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July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61,844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15,209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24.6%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35,512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57.4%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4936471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August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65,149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16,095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24.7%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35,786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54.9%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18078097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September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64,024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18,402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28.7%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34,165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53.4%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4283861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October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68,558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20,105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29.3%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40,593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59.2%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74959941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November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70,388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16,550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23.5%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42,629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60.6%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29400626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December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64,596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15,408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23.9%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39,352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60.9%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51231078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Year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730,589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279,600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38.3%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357,423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48.9%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89235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84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BD89F6-04F9-4AAD-93D6-9FB3E285E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1" y="333956"/>
            <a:ext cx="3508931" cy="560566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Amtrak Covid Service  Adjustments due to Manpower and Supply Chain Issues (1/24/22 </a:t>
            </a:r>
            <a:b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 </a:t>
            </a:r>
            <a:b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3/27/22)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1FDB0-146B-49BE-8A58-3BAFBE689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3501" y="649480"/>
            <a:ext cx="747177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</a:rPr>
              <a:t>   </a:t>
            </a:r>
            <a:r>
              <a:rPr lang="en-US" sz="3200" b="1" u="sng" dirty="0">
                <a:effectLst/>
              </a:rPr>
              <a:t>Shuttles:</a:t>
            </a:r>
          </a:p>
          <a:p>
            <a:pPr marL="0"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M-F: Trains 451 &amp; 412 </a:t>
            </a:r>
            <a:r>
              <a:rPr lang="en-US" b="1" dirty="0">
                <a:effectLst/>
              </a:rPr>
              <a:t>(canceled)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Saturday: Train 450 </a:t>
            </a:r>
            <a:r>
              <a:rPr lang="en-US" b="1" dirty="0">
                <a:solidFill>
                  <a:srgbClr val="FF0000"/>
                </a:solidFill>
                <a:effectLst/>
              </a:rPr>
              <a:t>(CTrail substituted)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Sunday: Trains 450, 465 </a:t>
            </a:r>
            <a:r>
              <a:rPr lang="en-US" b="1" dirty="0">
                <a:solidFill>
                  <a:srgbClr val="FF0000"/>
                </a:solidFill>
                <a:effectLst/>
              </a:rPr>
              <a:t>(CTrail substituted)</a:t>
            </a:r>
            <a:r>
              <a:rPr lang="en-US" dirty="0">
                <a:effectLst/>
              </a:rPr>
              <a:t>            </a:t>
            </a:r>
            <a:r>
              <a:rPr lang="en-US" sz="2800" dirty="0">
                <a:effectLst/>
              </a:rPr>
              <a:t>&amp; 405, 416 </a:t>
            </a:r>
            <a:r>
              <a:rPr lang="en-US" b="1" dirty="0">
                <a:effectLst/>
              </a:rPr>
              <a:t>(canceled)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r>
              <a:rPr lang="en-US" sz="3200" b="1" u="sng" dirty="0">
                <a:effectLst/>
              </a:rPr>
              <a:t>N.E. Regional:</a:t>
            </a:r>
          </a:p>
          <a:p>
            <a:pPr marL="457200"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0"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1. Every day: Train 65, 66 &amp; 67 – </a:t>
            </a:r>
            <a:r>
              <a:rPr lang="en-US" b="1" dirty="0"/>
              <a:t>(canceled)</a:t>
            </a:r>
            <a:endParaRPr lang="en-US" b="1" dirty="0">
              <a:effectLst/>
            </a:endParaRPr>
          </a:p>
          <a:p>
            <a:pPr marL="0"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2. Friday: Train 136 </a:t>
            </a:r>
            <a:r>
              <a:rPr lang="en-US" b="1" dirty="0">
                <a:effectLst/>
              </a:rPr>
              <a:t>(</a:t>
            </a:r>
            <a:r>
              <a:rPr lang="en-US" b="1" dirty="0"/>
              <a:t>canceled</a:t>
            </a:r>
            <a:r>
              <a:rPr lang="en-US" b="1" dirty="0">
                <a:effectLst/>
              </a:rPr>
              <a:t>)</a:t>
            </a:r>
          </a:p>
          <a:p>
            <a:pPr marL="0"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3. Saturday: Trains 143 &amp; 146 </a:t>
            </a:r>
            <a:r>
              <a:rPr lang="en-US" b="1" dirty="0">
                <a:effectLst/>
              </a:rPr>
              <a:t>(</a:t>
            </a:r>
            <a:r>
              <a:rPr lang="en-US" b="1" dirty="0"/>
              <a:t>canceled</a:t>
            </a:r>
            <a:r>
              <a:rPr lang="en-US" b="1" dirty="0">
                <a:effectLst/>
              </a:rPr>
              <a:t>)</a:t>
            </a:r>
          </a:p>
          <a:p>
            <a:pPr marL="0"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4. Sunday: Train 143 </a:t>
            </a:r>
            <a:r>
              <a:rPr lang="en-US" b="1" dirty="0">
                <a:effectLst/>
              </a:rPr>
              <a:t>(</a:t>
            </a:r>
            <a:r>
              <a:rPr lang="en-US" b="1" dirty="0"/>
              <a:t>canceled</a:t>
            </a:r>
            <a:r>
              <a:rPr lang="en-US" b="1" dirty="0">
                <a:effectLst/>
              </a:rPr>
              <a:t>)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887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BD89F6-04F9-4AAD-93D6-9FB3E285E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757" y="586854"/>
            <a:ext cx="3822069" cy="575975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Hartford Line future service construction impacts</a:t>
            </a:r>
            <a:br>
              <a:rPr lang="en-US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5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1FDB0-146B-49BE-8A58-3BAFBE689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3501" y="380144"/>
            <a:ext cx="7471777" cy="5815383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</a:rPr>
              <a:t>   </a:t>
            </a:r>
            <a:r>
              <a:rPr lang="en-US" sz="3600" b="1" u="sng" dirty="0"/>
              <a:t>Hartford Canopy Roof Replacement</a:t>
            </a:r>
            <a:r>
              <a:rPr lang="en-US" sz="3600" b="1" u="sng" dirty="0">
                <a:effectLst/>
              </a:rPr>
              <a:t>: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Construction Mid-July 2022 to September 9, 2022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Weekdays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Regional Amtrak &amp; Vermonter to operate</a:t>
            </a:r>
            <a:endParaRPr lang="en-US" sz="2800" dirty="0">
              <a:effectLst/>
            </a:endParaRP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6 Amtrak shuttles &amp; 10 CTrail trains bussed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Total Outage September 10-12</a:t>
            </a:r>
          </a:p>
          <a:p>
            <a:pPr marL="342900" marR="0" lvl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>
              <a:effectLst/>
            </a:endParaRPr>
          </a:p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/>
              <a:t>Windsor Locks Station</a:t>
            </a:r>
            <a:r>
              <a:rPr lang="en-US" sz="3600" b="1" u="sng" dirty="0">
                <a:effectLst/>
              </a:rPr>
              <a:t>:</a:t>
            </a:r>
          </a:p>
          <a:p>
            <a:pPr marL="342900" indent="-2286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Construction 2023 – Two 3 Day Outages in Late April , Late August to Early September.</a:t>
            </a:r>
          </a:p>
          <a:p>
            <a:pPr marL="342900" indent="-2286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Construction 2024 – Single 9 Day Outage from Late April to Early May.</a:t>
            </a:r>
          </a:p>
          <a:p>
            <a:pPr marL="342900" indent="-2286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Service capacity is 50 trains per day once the entire Hartford Line is double tracked (current full schedule has 36 trains).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027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350</Words>
  <Application>Microsoft Office PowerPoint</Application>
  <PresentationFormat>Widescreen</PresentationFormat>
  <Paragraphs>117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Hartford Line Ridership </vt:lpstr>
      <vt:lpstr>Hartford Line Thanksgiving Ridership </vt:lpstr>
      <vt:lpstr>Hartford Line New Train Ridership </vt:lpstr>
      <vt:lpstr>Hartford Line Ridership 2019, 2020 &amp; 2021</vt:lpstr>
      <vt:lpstr>Amtrak Covid Service  Adjustments due to Manpower and Supply Chain Issues (1/24/22  to  3/27/22)</vt:lpstr>
      <vt:lpstr>Hartford Line future service construction impacts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Amtrak Service Reductions (1/24/22 to 3/27/22</dc:title>
  <dc:creator>Aparo, Thomas J.</dc:creator>
  <cp:lastModifiedBy>Bergeron, Eric S</cp:lastModifiedBy>
  <cp:revision>23</cp:revision>
  <dcterms:created xsi:type="dcterms:W3CDTF">2022-01-18T12:43:47Z</dcterms:created>
  <dcterms:modified xsi:type="dcterms:W3CDTF">2022-01-20T12:35:57Z</dcterms:modified>
</cp:coreProperties>
</file>