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9" r:id="rId4"/>
    <p:sldId id="260" r:id="rId5"/>
    <p:sldId id="257" r:id="rId6"/>
    <p:sldId id="264" r:id="rId7"/>
    <p:sldId id="267" r:id="rId8"/>
    <p:sldId id="268" r:id="rId9"/>
    <p:sldId id="261" r:id="rId10"/>
    <p:sldId id="263" r:id="rId11"/>
    <p:sldId id="270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70351" autoAdjust="0"/>
  </p:normalViewPr>
  <p:slideViewPr>
    <p:cSldViewPr snapToGrid="0">
      <p:cViewPr varScale="1">
        <p:scale>
          <a:sx n="69" d="100"/>
          <a:sy n="69" d="100"/>
        </p:scale>
        <p:origin x="11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5B066-E2AE-4A5B-880F-30F2534E01AB}" type="datetimeFigureOut">
              <a:rPr lang="en-US" smtClean="0"/>
              <a:t>1/6/2021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593E7-694E-4762-ABEB-4F756F1552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97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593E7-694E-4762-ABEB-4F756F1552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952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593E7-694E-4762-ABEB-4F756F15521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022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593E7-694E-4762-ABEB-4F756F15521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061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593E7-694E-4762-ABEB-4F756F15521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15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593E7-694E-4762-ABEB-4F756F15521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461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593E7-694E-4762-ABEB-4F756F15521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128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593E7-694E-4762-ABEB-4F756F15521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460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593E7-694E-4762-ABEB-4F756F15521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308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593E7-694E-4762-ABEB-4F756F15521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186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593E7-694E-4762-ABEB-4F756F15521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174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593E7-694E-4762-ABEB-4F756F15521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642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593E7-694E-4762-ABEB-4F756F15521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128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DD8A4-49B3-416F-B441-B51DEC089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C76746-FA64-4613-B767-9D45437F7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D4D3F-431A-4B23-9091-CBEB48AF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5162-083D-4283-A703-CC23BF4C1500}" type="datetimeFigureOut">
              <a:rPr lang="en-US" smtClean="0"/>
              <a:t>1/6/2021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21BFE-E533-492F-88F9-A399D78A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A63D7-72A0-40D9-B27D-F4D3B99D3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4E00-B8DD-4FC3-9857-47F365723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58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DBE8-1FB3-438E-B931-F269CBD56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554FE-19D6-4A73-8C06-7948BE725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EF83D-F159-4BDA-B686-808EC86CC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5162-083D-4283-A703-CC23BF4C1500}" type="datetimeFigureOut">
              <a:rPr lang="en-US" smtClean="0"/>
              <a:t>1/6/2021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5269A-1A23-403E-8B81-BCB955E03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E3B9D-615B-4671-B1A2-9BCA464F5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4E00-B8DD-4FC3-9857-47F365723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886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37BA93-E637-4831-A813-28F27A6C0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261C8-9D10-41F1-86C6-D1BA11733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498A8-A9B6-405B-B190-912911FCF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5162-083D-4283-A703-CC23BF4C1500}" type="datetimeFigureOut">
              <a:rPr lang="en-US" smtClean="0"/>
              <a:t>1/6/2021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A9798-DF44-4374-A296-088C2D7BF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B5DC6-DCB4-4F8C-A02E-74CEF4F5B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4E00-B8DD-4FC3-9857-47F365723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5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0694-041B-4C8D-B018-1ADDC8ED2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1FB3B-0B19-4411-864B-9987BA488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062CC-1D17-467A-8AD0-10068CD9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5162-083D-4283-A703-CC23BF4C1500}" type="datetimeFigureOut">
              <a:rPr lang="en-US" smtClean="0"/>
              <a:t>1/6/2021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94EA6-E615-435E-B274-433E89A02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B8C09-796C-4496-9412-8923BC89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4E00-B8DD-4FC3-9857-47F365723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07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90B7-A5E1-4E50-8999-88CEF46EB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745A1-0D66-4454-A202-A56FE3E1B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FABD0-D7F2-4FB5-905C-919A21390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5162-083D-4283-A703-CC23BF4C1500}" type="datetimeFigureOut">
              <a:rPr lang="en-US" smtClean="0"/>
              <a:t>1/6/2021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4FC82-BACC-46D3-8D3B-D06C3C8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A6343-FC7F-4103-8D19-8099848D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4E00-B8DD-4FC3-9857-47F365723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19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4E890-6E99-4253-87E7-7CEA1C8A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93DD3-9A08-477E-B90A-F6E4B6310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89B575-EB72-4284-9265-7C23B9D57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252825-D320-44EF-BEB7-37B14B740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5162-083D-4283-A703-CC23BF4C1500}" type="datetimeFigureOut">
              <a:rPr lang="en-US" smtClean="0"/>
              <a:t>1/6/2021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299A3-BD1D-4E95-8108-62BF88B74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FD48E-7F8F-4301-A8EF-94077F6DB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4E00-B8DD-4FC3-9857-47F365723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5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4095-4484-45B4-9E32-041B75F8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048BB-BFF6-4F82-8EE1-6FB09A2AA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2430D-DCA8-4368-BEE4-B017D7D40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D9AEBE-853E-44C7-A7D2-1539D14E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291BE-0B5E-4A4F-820D-90E8F7795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F8129E-A046-4D9F-B0A6-9F35DCF5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5162-083D-4283-A703-CC23BF4C1500}" type="datetimeFigureOut">
              <a:rPr lang="en-US" smtClean="0"/>
              <a:t>1/6/2021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FF0E48-5471-4FB6-A56B-D905C2EF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A3EABB-0725-4CB7-AB61-D251133D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4E00-B8DD-4FC3-9857-47F365723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7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4A2CD-6DDC-4021-99B4-7CD75BDE7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94B07-0E98-4848-A449-166CE239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5162-083D-4283-A703-CC23BF4C1500}" type="datetimeFigureOut">
              <a:rPr lang="en-US" smtClean="0"/>
              <a:t>1/6/2021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BB7C3-CA6C-4694-B536-C1730D0FF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824179-D744-422F-8DC6-3C1EE726A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4E00-B8DD-4FC3-9857-47F365723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8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446A77-CA98-473D-859D-6B6EAE0DD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5162-083D-4283-A703-CC23BF4C1500}" type="datetimeFigureOut">
              <a:rPr lang="en-US" smtClean="0"/>
              <a:t>1/6/2021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01AEA2-069D-4F10-B031-AB171080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AB472-227D-4FED-AC84-8E991D23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4E00-B8DD-4FC3-9857-47F365723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30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757C1-0E92-4230-A755-15D0FC02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62718-45DA-4219-AD3C-717855D3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62A65-6E6E-4317-BB66-DD7EFFBBC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2868A-79C1-46BF-822B-59D6FF25D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5162-083D-4283-A703-CC23BF4C1500}" type="datetimeFigureOut">
              <a:rPr lang="en-US" smtClean="0"/>
              <a:t>1/6/2021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DA2E7-48F8-439A-A37A-20509A3B3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430F8-5F2E-4830-9942-26270DEE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4E00-B8DD-4FC3-9857-47F365723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3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2BDF2-7F9B-4478-B921-636FEBBC6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842C1D-1FDE-422D-9BD9-70A179F41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1147BD-624A-4FF2-92E9-0E6003146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3E8E4-1AA4-4193-9E62-04DC67636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5162-083D-4283-A703-CC23BF4C1500}" type="datetimeFigureOut">
              <a:rPr lang="en-US" smtClean="0"/>
              <a:t>1/6/2021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D1951-AF99-4E53-B40E-AAEC8B921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760EA0-D5EF-47C7-8904-78C0DDC80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4E00-B8DD-4FC3-9857-47F365723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01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F6EFB7-676C-4B34-8FF4-3F09A8228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7B124-D2CF-45D5-9E6D-4C997DEA8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1DAB3-0A29-4579-A8B1-8E524F51CD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E5162-083D-4283-A703-CC23BF4C1500}" type="datetimeFigureOut">
              <a:rPr lang="en-US" smtClean="0"/>
              <a:t>1/6/2021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1339E-64BB-43A1-888B-6332DBD8A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76066-9A76-41CE-84FA-3665C457E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C4E00-B8DD-4FC3-9857-47F365723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1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48B49-6135-48B6-AC0F-97E5D8D1F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74A51-E0CD-4832-91DE-16FDA2614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9765" y="1146412"/>
            <a:ext cx="9940489" cy="2402006"/>
          </a:xfrm>
        </p:spPr>
        <p:txBody>
          <a:bodyPr anchor="ctr">
            <a:normAutofit/>
          </a:bodyPr>
          <a:lstStyle/>
          <a:p>
            <a:r>
              <a:rPr lang="en-US" sz="5400" b="1" dirty="0"/>
              <a:t>Waterbury Line Update</a:t>
            </a:r>
            <a:br>
              <a:rPr lang="en-US" sz="5400" b="1" dirty="0"/>
            </a:br>
            <a:r>
              <a:rPr lang="en-US" sz="3600" b="1" dirty="0"/>
              <a:t>December 21, 2020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8" y="4374554"/>
            <a:ext cx="12192007" cy="24834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40655" y="4374554"/>
            <a:ext cx="4051344" cy="2483446"/>
          </a:xfrm>
          <a:prstGeom prst="rect">
            <a:avLst/>
          </a:prstGeom>
          <a:gradFill>
            <a:gsLst>
              <a:gs pos="4000">
                <a:schemeClr val="accent1">
                  <a:alpha val="21000"/>
                </a:schemeClr>
              </a:gs>
              <a:gs pos="83000">
                <a:schemeClr val="accent1">
                  <a:lumMod val="50000"/>
                  <a:alpha val="61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56AC18-FB41-4977-8B0C-F5082335A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379429"/>
            <a:ext cx="12191984" cy="1953928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" y="4380927"/>
            <a:ext cx="12192000" cy="2019443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301F0B-6811-433D-837C-6CECE3E61C0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327" y="13294"/>
            <a:ext cx="1762125" cy="1457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5771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1ABE88-D31B-4733-B567-015160BCC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Waterbury Line Master Improvement Plan</a:t>
            </a:r>
            <a:br>
              <a:rPr lang="en-US" sz="4000" b="1" dirty="0"/>
            </a:br>
            <a:r>
              <a:rPr lang="en-US" sz="3200" b="1" dirty="0"/>
              <a:t>(Service)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2BCDB-FADF-46AB-9F79-B02EAA42B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2002971"/>
            <a:ext cx="9688296" cy="4353008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Expected start date March 2021 </a:t>
            </a:r>
          </a:p>
          <a:p>
            <a:r>
              <a:rPr lang="en-US" sz="2400" dirty="0"/>
              <a:t>Rail operations simulation model using RTC software to determine what the maximum operating density would be on the Waterbury Line with incremental upgrades </a:t>
            </a:r>
          </a:p>
          <a:p>
            <a:r>
              <a:rPr lang="en-US" sz="2400" dirty="0"/>
              <a:t>Identify the limitations and capabilities of the existing service on the Waterbury Line  </a:t>
            </a:r>
          </a:p>
          <a:p>
            <a:r>
              <a:rPr lang="en-US" sz="2400" dirty="0"/>
              <a:t>Examine the near term (to 2023), mid-term (to 2030) and longer-term (beyond 2030) planning horizons, with the focus on identifying options for service enhancements</a:t>
            </a:r>
          </a:p>
          <a:p>
            <a:r>
              <a:rPr lang="en-US" sz="2400" dirty="0"/>
              <a:t>Optional market assessment that will examine the rail travel market including identification of the current and future projected travel patterns, ridership and demands</a:t>
            </a:r>
          </a:p>
          <a:p>
            <a:endParaRPr lang="en-US" sz="1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199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1ABE88-D31B-4733-B567-015160BCC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Waterbury Line Master Improvement Plan</a:t>
            </a:r>
            <a:br>
              <a:rPr lang="en-US" sz="4000" b="1" dirty="0"/>
            </a:br>
            <a:r>
              <a:rPr lang="en-US" sz="3200" b="1" dirty="0"/>
              <a:t>(Equipment and Infrastructure)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2BCDB-FADF-46AB-9F79-B02EAA42B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1992086"/>
            <a:ext cx="9688296" cy="4363893"/>
          </a:xfrm>
        </p:spPr>
        <p:txBody>
          <a:bodyPr anchor="t">
            <a:normAutofit/>
          </a:bodyPr>
          <a:lstStyle/>
          <a:p>
            <a:r>
              <a:rPr lang="en-US" sz="2400" dirty="0"/>
              <a:t>Identify the limitations and capabilities of the existing equipment, infrastructure and facilities on the Waterbury Line  </a:t>
            </a:r>
          </a:p>
          <a:p>
            <a:r>
              <a:rPr lang="en-US" sz="2400" dirty="0"/>
              <a:t>Evaluation of the rail storage and maintenance requirements to support near-term, mid-term and long-term service enhancements</a:t>
            </a:r>
          </a:p>
          <a:p>
            <a:r>
              <a:rPr lang="en-US" sz="2400" dirty="0"/>
              <a:t>Examine the near term (to 2023), mid-term (to 2030) and longer-term (beyond 2030) planning horizons, with the focus on identifying options for equipment and infrastructure/facility enhancements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743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CC6AED6-121B-456B-B470-40C6430EB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018"/>
            <a:ext cx="10515600" cy="227156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Closing Comments</a:t>
            </a:r>
          </a:p>
        </p:txBody>
      </p:sp>
    </p:spTree>
    <p:extLst>
      <p:ext uri="{BB962C8B-B14F-4D97-AF65-F5344CB8AC3E}">
        <p14:creationId xmlns:p14="http://schemas.microsoft.com/office/powerpoint/2010/main" val="1168950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A3D42-CE68-4D3C-A435-C4482E7A9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D8EC6-AFBB-4689-9E25-0DE9E58D4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751682"/>
            <a:ext cx="9724031" cy="4249873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Introductions and Opening remarks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Follow-up from January 13, 2020 Presentation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Capital Improvements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Waterbury Station Improvements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CT2030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Operations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Waterbury Line Master Improvement Plan</a:t>
            </a:r>
          </a:p>
        </p:txBody>
      </p:sp>
    </p:spTree>
    <p:extLst>
      <p:ext uri="{BB962C8B-B14F-4D97-AF65-F5344CB8AC3E}">
        <p14:creationId xmlns:p14="http://schemas.microsoft.com/office/powerpoint/2010/main" val="1726736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A3D42-CE68-4D3C-A435-C4482E7A9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Follow-up From January 2020 Presentation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E3568E-4E41-4663-BA5A-B4C9D0774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From our meeting on January 13, 2020, we’re here to update you on the progress of the construction and operating plan.</a:t>
            </a:r>
          </a:p>
          <a:p>
            <a:r>
              <a:rPr lang="en-US" sz="2400" dirty="0"/>
              <a:t>Since our meeting  in January, COVID-19 has impacted us in the following ways: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dirty="0"/>
              <a:t>We took advantage of the reduced ridership, so we bused the line from April to November.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dirty="0"/>
              <a:t>Substantial progress in the project was the result of this train service outage. Completion of the work is on schedule for December 2021.</a:t>
            </a:r>
          </a:p>
          <a:p>
            <a:r>
              <a:rPr lang="en-US" sz="2400" dirty="0"/>
              <a:t>Ridership on the main line dropped by 95% and on the Waterbury Line by 91%. We are currently working with MNR on future service plans that will support this reduced ridership that could take 3 years to restore to pre-COVID levels.</a:t>
            </a:r>
          </a:p>
        </p:txBody>
      </p:sp>
    </p:spTree>
    <p:extLst>
      <p:ext uri="{BB962C8B-B14F-4D97-AF65-F5344CB8AC3E}">
        <p14:creationId xmlns:p14="http://schemas.microsoft.com/office/powerpoint/2010/main" val="232334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2B198BE-F6DF-4465-B329-28C9E71EB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0"/>
            <a:ext cx="121920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C6B36-B22D-4D99-A5FB-0F265533E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2" y="457201"/>
            <a:ext cx="6743698" cy="1556870"/>
          </a:xfrm>
        </p:spPr>
        <p:txBody>
          <a:bodyPr anchor="b">
            <a:normAutofit/>
          </a:bodyPr>
          <a:lstStyle/>
          <a:p>
            <a:r>
              <a:rPr lang="en-US" sz="4000" dirty="0"/>
              <a:t>Capital Improvements</a:t>
            </a:r>
          </a:p>
        </p:txBody>
      </p:sp>
      <p:pic>
        <p:nvPicPr>
          <p:cNvPr id="5" name="Picture 4" descr="A person standing next to a train&#10;&#10;Description automatically generated">
            <a:extLst>
              <a:ext uri="{FF2B5EF4-FFF2-40B4-BE49-F238E27FC236}">
                <a16:creationId xmlns:a16="http://schemas.microsoft.com/office/drawing/2014/main" id="{5C0D2345-8F1E-45FE-876B-2066ACDF5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2" b="-1"/>
          <a:stretch/>
        </p:blipFill>
        <p:spPr>
          <a:xfrm>
            <a:off x="-1" y="10"/>
            <a:ext cx="4038601" cy="3224437"/>
          </a:xfrm>
          <a:prstGeom prst="rect">
            <a:avLst/>
          </a:prstGeom>
        </p:spPr>
      </p:pic>
      <p:pic>
        <p:nvPicPr>
          <p:cNvPr id="8" name="Picture 7" descr="A picture containing person, outdoor, person, air&#10;&#10;Description automatically generated">
            <a:extLst>
              <a:ext uri="{FF2B5EF4-FFF2-40B4-BE49-F238E27FC236}">
                <a16:creationId xmlns:a16="http://schemas.microsoft.com/office/drawing/2014/main" id="{236805EF-D215-4416-BE43-14FF66C781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1" r="28310"/>
          <a:stretch/>
        </p:blipFill>
        <p:spPr>
          <a:xfrm rot="5400000">
            <a:off x="428119" y="2789889"/>
            <a:ext cx="3182363" cy="40386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D8D6B-21B2-4188-AC52-2D1FCB402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1" y="2277036"/>
            <a:ext cx="6743700" cy="3461155"/>
          </a:xfrm>
        </p:spPr>
        <p:txBody>
          <a:bodyPr>
            <a:normAutofit/>
          </a:bodyPr>
          <a:lstStyle/>
          <a:p>
            <a:r>
              <a:rPr lang="en-US" sz="2400" dirty="0"/>
              <a:t>Work completed in 2020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Upgraded Signal and Communications System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Track Improvements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Installed new Rail Sidings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Bridge Repairs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Derby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Seymour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Naugatuck</a:t>
            </a:r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000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2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alpha val="61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723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6">
            <a:extLst>
              <a:ext uri="{FF2B5EF4-FFF2-40B4-BE49-F238E27FC236}">
                <a16:creationId xmlns:a16="http://schemas.microsoft.com/office/drawing/2014/main" id="{DB61C582-23D5-4C48-B31B-11B91396D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2C8E6A-A266-4195-91B0-9390D17D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285" y="502021"/>
            <a:ext cx="4945715" cy="16679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Waterbury Rail Station Improvements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96C0F-BB7F-4A34-846C-BF3582EDBCE2}"/>
              </a:ext>
            </a:extLst>
          </p:cNvPr>
          <p:cNvSpPr txBox="1"/>
          <p:nvPr/>
        </p:nvSpPr>
        <p:spPr>
          <a:xfrm>
            <a:off x="1150286" y="2399857"/>
            <a:ext cx="4945715" cy="34550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New Signage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Improved Landscaping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New Pavement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Four pre-wired slots for future EV charging stations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New benches and sidewalk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2" name="Picture 11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ABD8E294-571D-4A63-BA9E-F81725846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05" b="-6"/>
          <a:stretch/>
        </p:blipFill>
        <p:spPr>
          <a:xfrm rot="5400000">
            <a:off x="6636319" y="989738"/>
            <a:ext cx="2053975" cy="2107634"/>
          </a:xfrm>
          <a:prstGeom prst="rect">
            <a:avLst/>
          </a:prstGeom>
        </p:spPr>
      </p:pic>
      <p:pic>
        <p:nvPicPr>
          <p:cNvPr id="8" name="Picture 7" descr="A sign on the side of a road&#10;&#10;Description automatically generated">
            <a:extLst>
              <a:ext uri="{FF2B5EF4-FFF2-40B4-BE49-F238E27FC236}">
                <a16:creationId xmlns:a16="http://schemas.microsoft.com/office/drawing/2014/main" id="{0FF1FF26-0716-4379-AFB2-487F242374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1" r="16071" b="2"/>
          <a:stretch/>
        </p:blipFill>
        <p:spPr>
          <a:xfrm>
            <a:off x="9064706" y="1016568"/>
            <a:ext cx="2107634" cy="2053975"/>
          </a:xfrm>
          <a:prstGeom prst="rect">
            <a:avLst/>
          </a:prstGeom>
        </p:spPr>
      </p:pic>
      <p:pic>
        <p:nvPicPr>
          <p:cNvPr id="5" name="Content Placeholder 4" descr="A path with trees on the side of a building&#10;&#10;Description automatically generated">
            <a:extLst>
              <a:ext uri="{FF2B5EF4-FFF2-40B4-BE49-F238E27FC236}">
                <a16:creationId xmlns:a16="http://schemas.microsoft.com/office/drawing/2014/main" id="{6601BBF2-C686-487A-B32D-2F46FCB10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2" r="3933" b="6"/>
          <a:stretch/>
        </p:blipFill>
        <p:spPr>
          <a:xfrm>
            <a:off x="6609490" y="3409858"/>
            <a:ext cx="2107634" cy="2053975"/>
          </a:xfrm>
          <a:prstGeom prst="rect">
            <a:avLst/>
          </a:prstGeom>
        </p:spPr>
      </p:pic>
      <p:pic>
        <p:nvPicPr>
          <p:cNvPr id="10" name="Picture 9" descr="A bench in a park&#10;&#10;Description automatically generated">
            <a:extLst>
              <a:ext uri="{FF2B5EF4-FFF2-40B4-BE49-F238E27FC236}">
                <a16:creationId xmlns:a16="http://schemas.microsoft.com/office/drawing/2014/main" id="{1401AF39-EB92-468A-9A26-09183944AE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2" r="4343" b="6"/>
          <a:stretch/>
        </p:blipFill>
        <p:spPr>
          <a:xfrm>
            <a:off x="9064706" y="3409858"/>
            <a:ext cx="2107634" cy="2053975"/>
          </a:xfrm>
          <a:prstGeom prst="rect">
            <a:avLst/>
          </a:prstGeom>
        </p:spPr>
      </p:pic>
      <p:sp>
        <p:nvSpPr>
          <p:cNvPr id="31" name="Rectangle 18">
            <a:extLst>
              <a:ext uri="{FF2B5EF4-FFF2-40B4-BE49-F238E27FC236}">
                <a16:creationId xmlns:a16="http://schemas.microsoft.com/office/drawing/2014/main" id="{564B7BD9-7F70-40CA-A74D-E1E6DA33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5370CCB5-705B-4E99-8F73-B5403ED84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96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62973F-C309-4A15-9AB2-B355FE5A2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Waterbury Line CT2030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E8B1D-8D6B-423F-8DF2-EF7CBEB8C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t">
            <a:normAutofit/>
          </a:bodyPr>
          <a:lstStyle/>
          <a:p>
            <a:r>
              <a:rPr lang="en-US" sz="2400" dirty="0"/>
              <a:t>Near-Term Enhancements by 2022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Cab signalization and full Positive Train Control (PTC)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Start design for high-level platforms with programmed funding in 2023 of $15 million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Increase weekday peak and off-peak train service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500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62973F-C309-4A15-9AB2-B355FE5A2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Waterbury Line CT2030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E8B1D-8D6B-423F-8DF2-EF7CBEB8C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t">
            <a:normAutofit/>
          </a:bodyPr>
          <a:lstStyle/>
          <a:p>
            <a:r>
              <a:rPr lang="en-US" sz="2400" dirty="0"/>
              <a:t>Mid-Term Enhancements by 2026 (Subject to Funding)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Contract option for new rail cars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Construct high-level platforms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Station enhancements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Additional off-peak train service including direct service to Stamford and NYC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7313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62973F-C309-4A15-9AB2-B355FE5A2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Waterbury Line CT2030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E8B1D-8D6B-423F-8DF2-EF7CBEB8C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t">
            <a:normAutofit/>
          </a:bodyPr>
          <a:lstStyle/>
          <a:p>
            <a:r>
              <a:rPr lang="en-US" sz="2400" dirty="0"/>
              <a:t>Long-Term Enhancements – 2027 and Beyond (Subject to Funding)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Additional rail cars, new dual-mode locomotives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More service to Stamford and NYC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Station improvements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775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CBF3C-EDE3-4D2C-A989-39C3A9A75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977AC-7CF0-4F37-8607-61F38F666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891970"/>
            <a:ext cx="9724031" cy="4345201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Current Service Levels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13 trains – Service operating approximately every 3 hours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Two buses departing Bridgeport during the PM peak hours on weekdays, starting Nov. 30</a:t>
            </a:r>
            <a:r>
              <a:rPr lang="en-US" baseline="30000" dirty="0"/>
              <a:t>th</a:t>
            </a:r>
            <a:r>
              <a:rPr lang="en-US" dirty="0"/>
              <a:t> , light ridership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Ridership has dropped considerable from COVID-19 </a:t>
            </a:r>
          </a:p>
          <a:p>
            <a:r>
              <a:rPr lang="en-US" sz="2400" dirty="0"/>
              <a:t>Potential Near-Term Enhancements (Subject to Funding)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Increase the AM Peak and PM Peak period trains by 1</a:t>
            </a:r>
            <a:r>
              <a:rPr lang="en-US" baseline="30000" dirty="0"/>
              <a:t>st</a:t>
            </a:r>
            <a:r>
              <a:rPr lang="en-US" dirty="0"/>
              <a:t> quarter 2022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Increase the off-peak train service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Increase the weekend train service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9121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1304</TotalTime>
  <Words>576</Words>
  <Application>Microsoft Office PowerPoint</Application>
  <PresentationFormat>Widescreen</PresentationFormat>
  <Paragraphs>79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Wingdings</vt:lpstr>
      <vt:lpstr>Office Theme</vt:lpstr>
      <vt:lpstr>Waterbury Line Update December 21, 2020</vt:lpstr>
      <vt:lpstr>Agenda</vt:lpstr>
      <vt:lpstr>Follow-up From January 2020 Presentation</vt:lpstr>
      <vt:lpstr>Capital Improvements</vt:lpstr>
      <vt:lpstr>Waterbury Rail Station Improvements</vt:lpstr>
      <vt:lpstr>Waterbury Line CT2030</vt:lpstr>
      <vt:lpstr>Waterbury Line CT2030</vt:lpstr>
      <vt:lpstr>Waterbury Line CT2030</vt:lpstr>
      <vt:lpstr>Operations</vt:lpstr>
      <vt:lpstr>Waterbury Line Master Improvement Plan (Service)</vt:lpstr>
      <vt:lpstr>Waterbury Line Master Improvement Plan (Equipment and Infrastructure) </vt:lpstr>
      <vt:lpstr>Closing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Waterbury Branch Line Improvements</dc:title>
  <dc:creator>Lluberes, Angelo</dc:creator>
  <cp:lastModifiedBy>Jim Gildea</cp:lastModifiedBy>
  <cp:revision>43</cp:revision>
  <dcterms:created xsi:type="dcterms:W3CDTF">2020-12-08T01:39:05Z</dcterms:created>
  <dcterms:modified xsi:type="dcterms:W3CDTF">2021-01-06T12:32:33Z</dcterms:modified>
</cp:coreProperties>
</file>