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5"/>
  </p:notesMasterIdLst>
  <p:handoutMasterIdLst>
    <p:handoutMasterId r:id="rId16"/>
  </p:handoutMasterIdLst>
  <p:sldIdLst>
    <p:sldId id="267" r:id="rId2"/>
    <p:sldId id="303" r:id="rId3"/>
    <p:sldId id="316" r:id="rId4"/>
    <p:sldId id="313" r:id="rId5"/>
    <p:sldId id="312" r:id="rId6"/>
    <p:sldId id="304" r:id="rId7"/>
    <p:sldId id="305" r:id="rId8"/>
    <p:sldId id="296" r:id="rId9"/>
    <p:sldId id="317" r:id="rId10"/>
    <p:sldId id="311" r:id="rId11"/>
    <p:sldId id="314" r:id="rId12"/>
    <p:sldId id="318" r:id="rId13"/>
    <p:sldId id="315" r:id="rId14"/>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Geneva" pitchFamily="123" charset="-128"/>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Geneva" pitchFamily="123" charset="-128"/>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Geneva" pitchFamily="123" charset="-128"/>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Geneva" pitchFamily="123" charset="-128"/>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Geneva" pitchFamily="123" charset="-128"/>
        <a:cs typeface="+mn-cs"/>
      </a:defRPr>
    </a:lvl5pPr>
    <a:lvl6pPr marL="2286000" algn="l" defTabSz="914400" rtl="0" eaLnBrk="1" latinLnBrk="0" hangingPunct="1">
      <a:defRPr kern="1200">
        <a:solidFill>
          <a:schemeClr val="tx1"/>
        </a:solidFill>
        <a:latin typeface="Century Gothic" panose="020B0502020202020204" pitchFamily="34" charset="0"/>
        <a:ea typeface="Geneva" pitchFamily="123" charset="-128"/>
        <a:cs typeface="+mn-cs"/>
      </a:defRPr>
    </a:lvl6pPr>
    <a:lvl7pPr marL="2743200" algn="l" defTabSz="914400" rtl="0" eaLnBrk="1" latinLnBrk="0" hangingPunct="1">
      <a:defRPr kern="1200">
        <a:solidFill>
          <a:schemeClr val="tx1"/>
        </a:solidFill>
        <a:latin typeface="Century Gothic" panose="020B0502020202020204" pitchFamily="34" charset="0"/>
        <a:ea typeface="Geneva" pitchFamily="123" charset="-128"/>
        <a:cs typeface="+mn-cs"/>
      </a:defRPr>
    </a:lvl7pPr>
    <a:lvl8pPr marL="3200400" algn="l" defTabSz="914400" rtl="0" eaLnBrk="1" latinLnBrk="0" hangingPunct="1">
      <a:defRPr kern="1200">
        <a:solidFill>
          <a:schemeClr val="tx1"/>
        </a:solidFill>
        <a:latin typeface="Century Gothic" panose="020B0502020202020204" pitchFamily="34" charset="0"/>
        <a:ea typeface="Geneva" pitchFamily="123" charset="-128"/>
        <a:cs typeface="+mn-cs"/>
      </a:defRPr>
    </a:lvl8pPr>
    <a:lvl9pPr marL="3657600" algn="l" defTabSz="914400" rtl="0" eaLnBrk="1" latinLnBrk="0" hangingPunct="1">
      <a:defRPr kern="1200">
        <a:solidFill>
          <a:schemeClr val="tx1"/>
        </a:solidFill>
        <a:latin typeface="Century Gothic" panose="020B0502020202020204" pitchFamily="34" charset="0"/>
        <a:ea typeface="Geneva" pitchFamily="12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996633"/>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411"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Garcia" userId="47c282d825372b8e" providerId="LiveId" clId="{A46ABBDA-02D4-49ED-9EBE-EFFCA0E3FE86}"/>
    <pc:docChg chg="undo custSel modSld">
      <pc:chgData name="Diana Garcia" userId="47c282d825372b8e" providerId="LiveId" clId="{A46ABBDA-02D4-49ED-9EBE-EFFCA0E3FE86}" dt="2020-06-05T12:04:19.254" v="633" actId="1076"/>
      <pc:docMkLst>
        <pc:docMk/>
      </pc:docMkLst>
      <pc:sldChg chg="modSp mod">
        <pc:chgData name="Diana Garcia" userId="47c282d825372b8e" providerId="LiveId" clId="{A46ABBDA-02D4-49ED-9EBE-EFFCA0E3FE86}" dt="2020-06-05T11:31:09.386" v="114" actId="113"/>
        <pc:sldMkLst>
          <pc:docMk/>
          <pc:sldMk cId="1387815371" sldId="303"/>
        </pc:sldMkLst>
        <pc:spChg chg="mod">
          <ac:chgData name="Diana Garcia" userId="47c282d825372b8e" providerId="LiveId" clId="{A46ABBDA-02D4-49ED-9EBE-EFFCA0E3FE86}" dt="2020-06-05T11:31:09.386" v="114" actId="113"/>
          <ac:spMkLst>
            <pc:docMk/>
            <pc:sldMk cId="1387815371" sldId="303"/>
            <ac:spMk id="3" creationId="{9301CFD4-50AD-43EA-B79A-8FBE6D615564}"/>
          </ac:spMkLst>
        </pc:spChg>
        <pc:spChg chg="mod">
          <ac:chgData name="Diana Garcia" userId="47c282d825372b8e" providerId="LiveId" clId="{A46ABBDA-02D4-49ED-9EBE-EFFCA0E3FE86}" dt="2020-06-05T11:30:35.760" v="85" actId="20577"/>
          <ac:spMkLst>
            <pc:docMk/>
            <pc:sldMk cId="1387815371" sldId="303"/>
            <ac:spMk id="11" creationId="{24ADF1D6-EE70-4E0A-959C-B0E973FDD619}"/>
          </ac:spMkLst>
        </pc:spChg>
      </pc:sldChg>
      <pc:sldChg chg="modSp mod">
        <pc:chgData name="Diana Garcia" userId="47c282d825372b8e" providerId="LiveId" clId="{A46ABBDA-02D4-49ED-9EBE-EFFCA0E3FE86}" dt="2020-06-05T11:27:47.665" v="54" actId="14734"/>
        <pc:sldMkLst>
          <pc:docMk/>
          <pc:sldMk cId="1869510226" sldId="304"/>
        </pc:sldMkLst>
        <pc:spChg chg="mod">
          <ac:chgData name="Diana Garcia" userId="47c282d825372b8e" providerId="LiveId" clId="{A46ABBDA-02D4-49ED-9EBE-EFFCA0E3FE86}" dt="2020-06-05T11:22:44.535" v="27" actId="108"/>
          <ac:spMkLst>
            <pc:docMk/>
            <pc:sldMk cId="1869510226" sldId="304"/>
            <ac:spMk id="10" creationId="{59EC9038-BBAE-4B16-8D1D-A8ABAC7FFCC4}"/>
          </ac:spMkLst>
        </pc:spChg>
        <pc:graphicFrameChg chg="mod modGraphic">
          <ac:chgData name="Diana Garcia" userId="47c282d825372b8e" providerId="LiveId" clId="{A46ABBDA-02D4-49ED-9EBE-EFFCA0E3FE86}" dt="2020-06-05T11:27:47.665" v="54" actId="14734"/>
          <ac:graphicFrameMkLst>
            <pc:docMk/>
            <pc:sldMk cId="1869510226" sldId="304"/>
            <ac:graphicFrameMk id="4" creationId="{A0A67455-627B-4492-B070-81D381859574}"/>
          </ac:graphicFrameMkLst>
        </pc:graphicFrameChg>
        <pc:graphicFrameChg chg="modGraphic">
          <ac:chgData name="Diana Garcia" userId="47c282d825372b8e" providerId="LiveId" clId="{A46ABBDA-02D4-49ED-9EBE-EFFCA0E3FE86}" dt="2020-06-05T11:22:06.535" v="22" actId="6549"/>
          <ac:graphicFrameMkLst>
            <pc:docMk/>
            <pc:sldMk cId="1869510226" sldId="304"/>
            <ac:graphicFrameMk id="6" creationId="{34708B45-C5E3-4F0B-9849-1C254C9501CE}"/>
          </ac:graphicFrameMkLst>
        </pc:graphicFrameChg>
      </pc:sldChg>
      <pc:sldChg chg="modSp mod">
        <pc:chgData name="Diana Garcia" userId="47c282d825372b8e" providerId="LiveId" clId="{A46ABBDA-02D4-49ED-9EBE-EFFCA0E3FE86}" dt="2020-06-05T11:45:43.010" v="297" actId="113"/>
        <pc:sldMkLst>
          <pc:docMk/>
          <pc:sldMk cId="1933139491" sldId="305"/>
        </pc:sldMkLst>
        <pc:spChg chg="mod">
          <ac:chgData name="Diana Garcia" userId="47c282d825372b8e" providerId="LiveId" clId="{A46ABBDA-02D4-49ED-9EBE-EFFCA0E3FE86}" dt="2020-06-05T11:28:06.146" v="55" actId="403"/>
          <ac:spMkLst>
            <pc:docMk/>
            <pc:sldMk cId="1933139491" sldId="305"/>
            <ac:spMk id="12" creationId="{951EBC33-50AF-4FB8-8838-9194CB255971}"/>
          </ac:spMkLst>
        </pc:spChg>
        <pc:spChg chg="mod">
          <ac:chgData name="Diana Garcia" userId="47c282d825372b8e" providerId="LiveId" clId="{A46ABBDA-02D4-49ED-9EBE-EFFCA0E3FE86}" dt="2020-06-05T11:45:43.010" v="297" actId="113"/>
          <ac:spMkLst>
            <pc:docMk/>
            <pc:sldMk cId="1933139491" sldId="305"/>
            <ac:spMk id="13" creationId="{95C71198-8F55-432B-9FAE-F77DE7AC5000}"/>
          </ac:spMkLst>
        </pc:spChg>
      </pc:sldChg>
      <pc:sldChg chg="addSp delSp modSp mod">
        <pc:chgData name="Diana Garcia" userId="47c282d825372b8e" providerId="LiveId" clId="{A46ABBDA-02D4-49ED-9EBE-EFFCA0E3FE86}" dt="2020-06-05T12:02:54.423" v="631" actId="15"/>
        <pc:sldMkLst>
          <pc:docMk/>
          <pc:sldMk cId="3759498095" sldId="312"/>
        </pc:sldMkLst>
        <pc:spChg chg="add mod">
          <ac:chgData name="Diana Garcia" userId="47c282d825372b8e" providerId="LiveId" clId="{A46ABBDA-02D4-49ED-9EBE-EFFCA0E3FE86}" dt="2020-06-05T12:02:00.063" v="622" actId="1076"/>
          <ac:spMkLst>
            <pc:docMk/>
            <pc:sldMk cId="3759498095" sldId="312"/>
            <ac:spMk id="2" creationId="{AEF4FAE7-4364-4200-987C-9F0F21A104C9}"/>
          </ac:spMkLst>
        </pc:spChg>
        <pc:spChg chg="add del mod">
          <ac:chgData name="Diana Garcia" userId="47c282d825372b8e" providerId="LiveId" clId="{A46ABBDA-02D4-49ED-9EBE-EFFCA0E3FE86}" dt="2020-06-05T11:53:31.064" v="384" actId="478"/>
          <ac:spMkLst>
            <pc:docMk/>
            <pc:sldMk cId="3759498095" sldId="312"/>
            <ac:spMk id="3" creationId="{C36B1870-D450-4F19-8374-DFA852D9CC21}"/>
          </ac:spMkLst>
        </pc:spChg>
        <pc:spChg chg="mod">
          <ac:chgData name="Diana Garcia" userId="47c282d825372b8e" providerId="LiveId" clId="{A46ABBDA-02D4-49ED-9EBE-EFFCA0E3FE86}" dt="2020-06-05T12:00:59.674" v="606" actId="1076"/>
          <ac:spMkLst>
            <pc:docMk/>
            <pc:sldMk cId="3759498095" sldId="312"/>
            <ac:spMk id="4" creationId="{A6449501-BFC8-4D34-BCA1-ABB88E8990E6}"/>
          </ac:spMkLst>
        </pc:spChg>
        <pc:spChg chg="add del mod">
          <ac:chgData name="Diana Garcia" userId="47c282d825372b8e" providerId="LiveId" clId="{A46ABBDA-02D4-49ED-9EBE-EFFCA0E3FE86}" dt="2020-06-05T11:53:44.214" v="386" actId="478"/>
          <ac:spMkLst>
            <pc:docMk/>
            <pc:sldMk cId="3759498095" sldId="312"/>
            <ac:spMk id="7" creationId="{310C38DE-D2B2-4A41-BE5F-8C0F1EAD53BA}"/>
          </ac:spMkLst>
        </pc:spChg>
        <pc:spChg chg="add mod">
          <ac:chgData name="Diana Garcia" userId="47c282d825372b8e" providerId="LiveId" clId="{A46ABBDA-02D4-49ED-9EBE-EFFCA0E3FE86}" dt="2020-06-05T12:02:54.423" v="631" actId="15"/>
          <ac:spMkLst>
            <pc:docMk/>
            <pc:sldMk cId="3759498095" sldId="312"/>
            <ac:spMk id="9" creationId="{267BA693-0E21-452F-9C71-5D02D662C6EA}"/>
          </ac:spMkLst>
        </pc:spChg>
        <pc:spChg chg="mod">
          <ac:chgData name="Diana Garcia" userId="47c282d825372b8e" providerId="LiveId" clId="{A46ABBDA-02D4-49ED-9EBE-EFFCA0E3FE86}" dt="2020-06-05T12:01:31.993" v="615" actId="2711"/>
          <ac:spMkLst>
            <pc:docMk/>
            <pc:sldMk cId="3759498095" sldId="312"/>
            <ac:spMk id="11" creationId="{24ADF1D6-EE70-4E0A-959C-B0E973FDD619}"/>
          </ac:spMkLst>
        </pc:spChg>
        <pc:spChg chg="mod">
          <ac:chgData name="Diana Garcia" userId="47c282d825372b8e" providerId="LiveId" clId="{A46ABBDA-02D4-49ED-9EBE-EFFCA0E3FE86}" dt="2020-06-05T11:59:27.243" v="581" actId="1076"/>
          <ac:spMkLst>
            <pc:docMk/>
            <pc:sldMk cId="3759498095" sldId="312"/>
            <ac:spMk id="18" creationId="{538BFC5D-4086-4380-A5FA-06E05220EB26}"/>
          </ac:spMkLst>
        </pc:spChg>
        <pc:spChg chg="mod">
          <ac:chgData name="Diana Garcia" userId="47c282d825372b8e" providerId="LiveId" clId="{A46ABBDA-02D4-49ED-9EBE-EFFCA0E3FE86}" dt="2020-06-05T11:59:32.084" v="583" actId="1076"/>
          <ac:spMkLst>
            <pc:docMk/>
            <pc:sldMk cId="3759498095" sldId="312"/>
            <ac:spMk id="19" creationId="{5C3AC16E-DB1C-49D6-A52B-2D2CE11F6CEF}"/>
          </ac:spMkLst>
        </pc:spChg>
        <pc:graphicFrameChg chg="mod modGraphic">
          <ac:chgData name="Diana Garcia" userId="47c282d825372b8e" providerId="LiveId" clId="{A46ABBDA-02D4-49ED-9EBE-EFFCA0E3FE86}" dt="2020-06-05T12:00:27.094" v="601" actId="14100"/>
          <ac:graphicFrameMkLst>
            <pc:docMk/>
            <pc:sldMk cId="3759498095" sldId="312"/>
            <ac:graphicFrameMk id="5" creationId="{CC6FE7B0-93A2-4578-A514-26E9D7BC7F2F}"/>
          </ac:graphicFrameMkLst>
        </pc:graphicFrameChg>
        <pc:graphicFrameChg chg="mod modGraphic">
          <ac:chgData name="Diana Garcia" userId="47c282d825372b8e" providerId="LiveId" clId="{A46ABBDA-02D4-49ED-9EBE-EFFCA0E3FE86}" dt="2020-06-05T11:59:29.304" v="582" actId="1076"/>
          <ac:graphicFrameMkLst>
            <pc:docMk/>
            <pc:sldMk cId="3759498095" sldId="312"/>
            <ac:graphicFrameMk id="6" creationId="{20CA121D-AFBA-4B62-B25D-94CE1A73228D}"/>
          </ac:graphicFrameMkLst>
        </pc:graphicFrameChg>
      </pc:sldChg>
      <pc:sldChg chg="modSp mod">
        <pc:chgData name="Diana Garcia" userId="47c282d825372b8e" providerId="LiveId" clId="{A46ABBDA-02D4-49ED-9EBE-EFFCA0E3FE86}" dt="2020-06-05T11:37:47.440" v="296" actId="113"/>
        <pc:sldMkLst>
          <pc:docMk/>
          <pc:sldMk cId="1430113391" sldId="313"/>
        </pc:sldMkLst>
        <pc:spChg chg="mod">
          <ac:chgData name="Diana Garcia" userId="47c282d825372b8e" providerId="LiveId" clId="{A46ABBDA-02D4-49ED-9EBE-EFFCA0E3FE86}" dt="2020-06-05T11:37:47.440" v="296" actId="113"/>
          <ac:spMkLst>
            <pc:docMk/>
            <pc:sldMk cId="1430113391" sldId="313"/>
            <ac:spMk id="6" creationId="{9EDEDDE8-50FF-4AD7-9075-2CF034E24898}"/>
          </ac:spMkLst>
        </pc:spChg>
        <pc:spChg chg="mod">
          <ac:chgData name="Diana Garcia" userId="47c282d825372b8e" providerId="LiveId" clId="{A46ABBDA-02D4-49ED-9EBE-EFFCA0E3FE86}" dt="2020-06-05T11:35:31.326" v="245" actId="1076"/>
          <ac:spMkLst>
            <pc:docMk/>
            <pc:sldMk cId="1430113391" sldId="313"/>
            <ac:spMk id="18" creationId="{538BFC5D-4086-4380-A5FA-06E05220EB26}"/>
          </ac:spMkLst>
        </pc:spChg>
      </pc:sldChg>
      <pc:sldChg chg="modSp mod">
        <pc:chgData name="Diana Garcia" userId="47c282d825372b8e" providerId="LiveId" clId="{A46ABBDA-02D4-49ED-9EBE-EFFCA0E3FE86}" dt="2020-06-05T12:04:19.254" v="633" actId="1076"/>
        <pc:sldMkLst>
          <pc:docMk/>
          <pc:sldMk cId="3657241930" sldId="316"/>
        </pc:sldMkLst>
        <pc:spChg chg="mod">
          <ac:chgData name="Diana Garcia" userId="47c282d825372b8e" providerId="LiveId" clId="{A46ABBDA-02D4-49ED-9EBE-EFFCA0E3FE86}" dt="2020-06-05T12:04:19.254" v="633" actId="1076"/>
          <ac:spMkLst>
            <pc:docMk/>
            <pc:sldMk cId="3657241930" sldId="316"/>
            <ac:spMk id="6" creationId="{307B81C2-A2FE-4FC7-AD45-32BF4A8F9D58}"/>
          </ac:spMkLst>
        </pc:spChg>
        <pc:spChg chg="mod">
          <ac:chgData name="Diana Garcia" userId="47c282d825372b8e" providerId="LiveId" clId="{A46ABBDA-02D4-49ED-9EBE-EFFCA0E3FE86}" dt="2020-06-05T12:04:13.558" v="632" actId="14100"/>
          <ac:spMkLst>
            <pc:docMk/>
            <pc:sldMk cId="3657241930" sldId="316"/>
            <ac:spMk id="10" creationId="{DD55F0C0-E88A-48DB-A193-D4963CE5CE13}"/>
          </ac:spMkLst>
        </pc:spChg>
      </pc:sldChg>
      <pc:sldChg chg="modSp mod">
        <pc:chgData name="Diana Garcia" userId="47c282d825372b8e" providerId="LiveId" clId="{A46ABBDA-02D4-49ED-9EBE-EFFCA0E3FE86}" dt="2020-06-05T11:29:41.641" v="56" actId="1440"/>
        <pc:sldMkLst>
          <pc:docMk/>
          <pc:sldMk cId="2309870127" sldId="318"/>
        </pc:sldMkLst>
        <pc:picChg chg="mod">
          <ac:chgData name="Diana Garcia" userId="47c282d825372b8e" providerId="LiveId" clId="{A46ABBDA-02D4-49ED-9EBE-EFFCA0E3FE86}" dt="2020-06-05T11:29:41.641" v="56" actId="1440"/>
          <ac:picMkLst>
            <pc:docMk/>
            <pc:sldMk cId="2309870127" sldId="318"/>
            <ac:picMk id="3" creationId="{2BF3791A-6B46-4ABD-B7B5-7D55A818EE4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538050AF-D19E-460F-B4D3-87DE299C476C}" type="datetimeFigureOut">
              <a:rPr lang="en-US" smtClean="0"/>
              <a:t>6/5/2020</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FA9F4D1C-8A66-433A-8E2D-0FAACC897893}" type="slidenum">
              <a:rPr lang="en-US" smtClean="0"/>
              <a:t>‹#›</a:t>
            </a:fld>
            <a:endParaRPr lang="en-US"/>
          </a:p>
        </p:txBody>
      </p:sp>
    </p:spTree>
    <p:extLst>
      <p:ext uri="{BB962C8B-B14F-4D97-AF65-F5344CB8AC3E}">
        <p14:creationId xmlns:p14="http://schemas.microsoft.com/office/powerpoint/2010/main" val="319023170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1699" cy="463408"/>
          </a:xfrm>
          <a:prstGeom prst="rect">
            <a:avLst/>
          </a:prstGeom>
        </p:spPr>
        <p:txBody>
          <a:bodyPr vert="horz" lIns="92481" tIns="46240" rIns="92481" bIns="4624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36770" y="2"/>
            <a:ext cx="3011699" cy="463408"/>
          </a:xfrm>
          <a:prstGeom prst="rect">
            <a:avLst/>
          </a:prstGeom>
        </p:spPr>
        <p:txBody>
          <a:bodyPr vert="horz" wrap="square" lIns="92481" tIns="46240" rIns="92481" bIns="4624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1928439-2D00-49F8-B3A4-461A7E39758A}" type="datetimeFigureOut">
              <a:rPr lang="en-US" altLang="en-US"/>
              <a:pPr>
                <a:defRPr/>
              </a:pPr>
              <a:t>6/5/2020</a:t>
            </a:fld>
            <a:endParaRPr lang="en-US" alt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81" tIns="46240" rIns="92481" bIns="46240" rtlCol="0" anchor="ctr"/>
          <a:lstStyle/>
          <a:p>
            <a:pPr lvl="0"/>
            <a:endParaRPr lang="en-US" noProof="0" dirty="0"/>
          </a:p>
        </p:txBody>
      </p:sp>
      <p:sp>
        <p:nvSpPr>
          <p:cNvPr id="5" name="Notes Placeholder 4"/>
          <p:cNvSpPr>
            <a:spLocks noGrp="1"/>
          </p:cNvSpPr>
          <p:nvPr>
            <p:ph type="body" sz="quarter" idx="3"/>
          </p:nvPr>
        </p:nvSpPr>
        <p:spPr>
          <a:xfrm>
            <a:off x="695008" y="4444863"/>
            <a:ext cx="5560060" cy="3636705"/>
          </a:xfrm>
          <a:prstGeom prst="rect">
            <a:avLst/>
          </a:prstGeom>
        </p:spPr>
        <p:txBody>
          <a:bodyPr vert="horz" lIns="92481" tIns="46240" rIns="92481" bIns="4624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71"/>
            <a:ext cx="3011699" cy="463407"/>
          </a:xfrm>
          <a:prstGeom prst="rect">
            <a:avLst/>
          </a:prstGeom>
        </p:spPr>
        <p:txBody>
          <a:bodyPr vert="horz" lIns="92481" tIns="46240" rIns="92481" bIns="4624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36770" y="8772671"/>
            <a:ext cx="3011699" cy="463407"/>
          </a:xfrm>
          <a:prstGeom prst="rect">
            <a:avLst/>
          </a:prstGeom>
        </p:spPr>
        <p:txBody>
          <a:bodyPr vert="horz" wrap="square" lIns="92481" tIns="46240" rIns="92481" bIns="4624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F93EFDF-D973-4FA8-8699-EC5566BAFC67}" type="slidenum">
              <a:rPr lang="en-US" altLang="en-US"/>
              <a:pPr>
                <a:defRPr/>
              </a:pPr>
              <a:t>‹#›</a:t>
            </a:fld>
            <a:endParaRPr lang="en-US" altLang="en-US"/>
          </a:p>
        </p:txBody>
      </p:sp>
    </p:spTree>
    <p:extLst>
      <p:ext uri="{BB962C8B-B14F-4D97-AF65-F5344CB8AC3E}">
        <p14:creationId xmlns:p14="http://schemas.microsoft.com/office/powerpoint/2010/main" val="2812743700"/>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53410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C8DD445-AB0B-4AF4-9B6D-54D8100B348C}" type="datetime1">
              <a:rPr lang="en-US" altLang="en-US" smtClean="0"/>
              <a:t>6/5/2020</a:t>
            </a:fld>
            <a:endParaRPr lang="en-US" altLang="en-US"/>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6" name="Slide Number Placeholder 5"/>
          <p:cNvSpPr>
            <a:spLocks noGrp="1"/>
          </p:cNvSpPr>
          <p:nvPr>
            <p:ph type="sldNum" sz="quarter" idx="12"/>
          </p:nvPr>
        </p:nvSpPr>
        <p:spPr/>
        <p:txBody>
          <a:bodyPr/>
          <a:lstStyle>
            <a:lvl1pPr>
              <a:defRPr/>
            </a:lvl1pPr>
          </a:lstStyle>
          <a:p>
            <a:pPr>
              <a:defRPr/>
            </a:pPr>
            <a:fld id="{2F0DC5BA-55A7-4FEC-B387-CB7D616E8CD2}" type="slidenum">
              <a:rPr lang="en-US" altLang="en-US"/>
              <a:pPr>
                <a:defRPr/>
              </a:pPr>
              <a:t>‹#›</a:t>
            </a:fld>
            <a:endParaRPr lang="en-US" altLang="en-US"/>
          </a:p>
        </p:txBody>
      </p:sp>
    </p:spTree>
    <p:extLst>
      <p:ext uri="{BB962C8B-B14F-4D97-AF65-F5344CB8AC3E}">
        <p14:creationId xmlns:p14="http://schemas.microsoft.com/office/powerpoint/2010/main" val="431610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noProof="0" dirty="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B66AE6C-DEA3-4D86-A325-E68E270EDE66}" type="datetime1">
              <a:rPr lang="en-US" altLang="en-US" smtClean="0"/>
              <a:t>6/5/2020</a:t>
            </a:fld>
            <a:endParaRPr lang="en-US" altLang="en-US"/>
          </a:p>
        </p:txBody>
      </p:sp>
      <p:sp>
        <p:nvSpPr>
          <p:cNvPr id="6" name="Footer Placeholder 5"/>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7" name="Slide Number Placeholder 6"/>
          <p:cNvSpPr>
            <a:spLocks noGrp="1"/>
          </p:cNvSpPr>
          <p:nvPr>
            <p:ph type="sldNum" sz="quarter" idx="12"/>
          </p:nvPr>
        </p:nvSpPr>
        <p:spPr/>
        <p:txBody>
          <a:bodyPr/>
          <a:lstStyle>
            <a:lvl1pPr>
              <a:defRPr/>
            </a:lvl1pPr>
          </a:lstStyle>
          <a:p>
            <a:pPr>
              <a:defRPr/>
            </a:pPr>
            <a:fld id="{1F56E1DC-32B6-48EC-89DB-061BA279F7D5}" type="slidenum">
              <a:rPr lang="en-US" altLang="en-US"/>
              <a:pPr>
                <a:defRPr/>
              </a:pPr>
              <a:t>‹#›</a:t>
            </a:fld>
            <a:endParaRPr lang="en-US" altLang="en-US"/>
          </a:p>
        </p:txBody>
      </p:sp>
    </p:spTree>
    <p:extLst>
      <p:ext uri="{BB962C8B-B14F-4D97-AF65-F5344CB8AC3E}">
        <p14:creationId xmlns:p14="http://schemas.microsoft.com/office/powerpoint/2010/main" val="219905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5" name="Date Placeholder 3"/>
          <p:cNvSpPr>
            <a:spLocks noGrp="1"/>
          </p:cNvSpPr>
          <p:nvPr>
            <p:ph type="dt" sz="half" idx="14"/>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680E609-3B47-49DA-918F-8503959A08A3}" type="datetime1">
              <a:rPr lang="en-US" altLang="en-US" smtClean="0"/>
              <a:t>6/5/2020</a:t>
            </a:fld>
            <a:endParaRPr lang="en-US" altLang="en-US"/>
          </a:p>
        </p:txBody>
      </p:sp>
      <p:sp>
        <p:nvSpPr>
          <p:cNvPr id="6" name="Footer Placeholder 4"/>
          <p:cNvSpPr>
            <a:spLocks noGrp="1"/>
          </p:cNvSpPr>
          <p:nvPr>
            <p:ph type="ftr" sz="quarter" idx="15"/>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Tree>
    <p:extLst>
      <p:ext uri="{BB962C8B-B14F-4D97-AF65-F5344CB8AC3E}">
        <p14:creationId xmlns:p14="http://schemas.microsoft.com/office/powerpoint/2010/main" val="422179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6" name="Date Placeholder 3"/>
          <p:cNvSpPr>
            <a:spLocks noGrp="1"/>
          </p:cNvSpPr>
          <p:nvPr>
            <p:ph type="dt" sz="half" idx="15"/>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4885580-ABE4-4E70-A083-4EB5F474683D}" type="datetime1">
              <a:rPr lang="en-US" altLang="en-US" smtClean="0"/>
              <a:t>6/5/2020</a:t>
            </a:fld>
            <a:endParaRPr lang="en-US" altLang="en-US"/>
          </a:p>
        </p:txBody>
      </p:sp>
      <p:sp>
        <p:nvSpPr>
          <p:cNvPr id="8" name="Footer Placeholder 4"/>
          <p:cNvSpPr>
            <a:spLocks noGrp="1"/>
          </p:cNvSpPr>
          <p:nvPr>
            <p:ph type="ftr" sz="quarter" idx="16"/>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Tree>
    <p:extLst>
      <p:ext uri="{BB962C8B-B14F-4D97-AF65-F5344CB8AC3E}">
        <p14:creationId xmlns:p14="http://schemas.microsoft.com/office/powerpoint/2010/main" val="3462973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10" name="Date Placeholder 3"/>
          <p:cNvSpPr>
            <a:spLocks noGrp="1"/>
          </p:cNvSpPr>
          <p:nvPr>
            <p:ph type="dt" sz="half" idx="16"/>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342424E-C104-4876-8223-5C3C5CD39268}" type="datetime1">
              <a:rPr lang="en-US" altLang="en-US" smtClean="0"/>
              <a:t>6/5/2020</a:t>
            </a:fld>
            <a:endParaRPr lang="en-US" altLang="en-US"/>
          </a:p>
        </p:txBody>
      </p:sp>
      <p:sp>
        <p:nvSpPr>
          <p:cNvPr id="11" name="Footer Placeholder 4"/>
          <p:cNvSpPr>
            <a:spLocks noGrp="1"/>
          </p:cNvSpPr>
          <p:nvPr>
            <p:ph type="ftr" sz="quarter" idx="17"/>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Tree>
    <p:extLst>
      <p:ext uri="{BB962C8B-B14F-4D97-AF65-F5344CB8AC3E}">
        <p14:creationId xmlns:p14="http://schemas.microsoft.com/office/powerpoint/2010/main" val="2504066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FD48E80-10D5-4B36-9962-3FBB3B42850E}" type="datetime1">
              <a:rPr lang="en-US" altLang="en-US" smtClean="0"/>
              <a:t>6/5/2020</a:t>
            </a:fld>
            <a:endParaRPr lang="en-US" altLang="en-US"/>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6" name="Slide Number Placeholder 5"/>
          <p:cNvSpPr>
            <a:spLocks noGrp="1"/>
          </p:cNvSpPr>
          <p:nvPr>
            <p:ph type="sldNum" sz="quarter" idx="12"/>
          </p:nvPr>
        </p:nvSpPr>
        <p:spPr/>
        <p:txBody>
          <a:bodyPr/>
          <a:lstStyle>
            <a:lvl1pPr>
              <a:defRPr/>
            </a:lvl1pPr>
          </a:lstStyle>
          <a:p>
            <a:pPr>
              <a:defRPr/>
            </a:pPr>
            <a:fld id="{FFAC0B2B-73E2-464D-81DE-4BD7B19A0C55}" type="slidenum">
              <a:rPr lang="en-US" altLang="en-US"/>
              <a:pPr>
                <a:defRPr/>
              </a:pPr>
              <a:t>‹#›</a:t>
            </a:fld>
            <a:endParaRPr lang="en-US" altLang="en-US"/>
          </a:p>
        </p:txBody>
      </p:sp>
    </p:spTree>
    <p:extLst>
      <p:ext uri="{BB962C8B-B14F-4D97-AF65-F5344CB8AC3E}">
        <p14:creationId xmlns:p14="http://schemas.microsoft.com/office/powerpoint/2010/main" val="822912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61D0C69-1D64-4313-A415-0D3CD4054E35}" type="datetime1">
              <a:rPr lang="en-US" altLang="en-US" smtClean="0"/>
              <a:t>6/5/2020</a:t>
            </a:fld>
            <a:endParaRPr lang="en-US" altLang="en-US"/>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6" name="Slide Number Placeholder 5"/>
          <p:cNvSpPr>
            <a:spLocks noGrp="1"/>
          </p:cNvSpPr>
          <p:nvPr>
            <p:ph type="sldNum" sz="quarter" idx="12"/>
          </p:nvPr>
        </p:nvSpPr>
        <p:spPr/>
        <p:txBody>
          <a:bodyPr/>
          <a:lstStyle>
            <a:lvl1pPr>
              <a:defRPr/>
            </a:lvl1pPr>
          </a:lstStyle>
          <a:p>
            <a:pPr>
              <a:defRPr/>
            </a:pPr>
            <a:fld id="{B08B995C-A072-4685-A105-6C846AC98A13}" type="slidenum">
              <a:rPr lang="en-US" altLang="en-US"/>
              <a:pPr>
                <a:defRPr/>
              </a:pPr>
              <a:t>‹#›</a:t>
            </a:fld>
            <a:endParaRPr lang="en-US" altLang="en-US"/>
          </a:p>
        </p:txBody>
      </p:sp>
    </p:spTree>
    <p:extLst>
      <p:ext uri="{BB962C8B-B14F-4D97-AF65-F5344CB8AC3E}">
        <p14:creationId xmlns:p14="http://schemas.microsoft.com/office/powerpoint/2010/main" val="44000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4A4F9A5-4030-4EE0-81BE-60B718A4D2CA}" type="datetime1">
              <a:rPr lang="en-US" altLang="en-US" smtClean="0"/>
              <a:t>6/5/2020</a:t>
            </a:fld>
            <a:endParaRPr lang="en-US" altLang="en-US"/>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6" name="Slide Number Placeholder 5"/>
          <p:cNvSpPr>
            <a:spLocks noGrp="1"/>
          </p:cNvSpPr>
          <p:nvPr>
            <p:ph type="sldNum" sz="quarter" idx="12"/>
          </p:nvPr>
        </p:nvSpPr>
        <p:spPr/>
        <p:txBody>
          <a:bodyPr/>
          <a:lstStyle>
            <a:lvl1pPr>
              <a:defRPr/>
            </a:lvl1pPr>
          </a:lstStyle>
          <a:p>
            <a:pPr>
              <a:defRPr/>
            </a:pPr>
            <a:fld id="{4D4EDB29-0E9E-46A3-AE1E-CAF414A0068F}" type="slidenum">
              <a:rPr lang="en-US" altLang="en-US"/>
              <a:pPr>
                <a:defRPr/>
              </a:pPr>
              <a:t>‹#›</a:t>
            </a:fld>
            <a:endParaRPr lang="en-US" altLang="en-US"/>
          </a:p>
        </p:txBody>
      </p:sp>
    </p:spTree>
    <p:extLst>
      <p:ext uri="{BB962C8B-B14F-4D97-AF65-F5344CB8AC3E}">
        <p14:creationId xmlns:p14="http://schemas.microsoft.com/office/powerpoint/2010/main" val="2502112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dirty="0"/>
              <a:t>Drag picture to placeholder or click icon to add</a:t>
            </a:r>
            <a:endParaRPr noProof="0" dirty="0"/>
          </a:p>
        </p:txBody>
      </p:sp>
      <p:sp>
        <p:nvSpPr>
          <p:cNvPr id="5" name="Date Placeholder 3"/>
          <p:cNvSpPr>
            <a:spLocks noGrp="1"/>
          </p:cNvSpPr>
          <p:nvPr>
            <p:ph type="dt" sz="half" idx="14"/>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C3C79F4-5278-423E-A8D7-1DBCFA678FAE}" type="datetime1">
              <a:rPr lang="en-US" altLang="en-US" smtClean="0"/>
              <a:t>6/5/2020</a:t>
            </a:fld>
            <a:endParaRPr lang="en-US" altLang="en-US"/>
          </a:p>
        </p:txBody>
      </p:sp>
      <p:sp>
        <p:nvSpPr>
          <p:cNvPr id="6" name="Footer Placeholder 4"/>
          <p:cNvSpPr>
            <a:spLocks noGrp="1"/>
          </p:cNvSpPr>
          <p:nvPr>
            <p:ph type="ftr" sz="quarter" idx="15"/>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Tree>
    <p:extLst>
      <p:ext uri="{BB962C8B-B14F-4D97-AF65-F5344CB8AC3E}">
        <p14:creationId xmlns:p14="http://schemas.microsoft.com/office/powerpoint/2010/main" val="93721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2852C8-FEFF-429F-A0A7-01DF2B539CD2}" type="datetime1">
              <a:rPr lang="en-US" altLang="en-US" smtClean="0"/>
              <a:t>6/5/2020</a:t>
            </a:fld>
            <a:endParaRPr lang="en-US" altLang="en-US"/>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6" name="Slide Number Placeholder 5"/>
          <p:cNvSpPr>
            <a:spLocks noGrp="1"/>
          </p:cNvSpPr>
          <p:nvPr>
            <p:ph type="sldNum" sz="quarter" idx="12"/>
          </p:nvPr>
        </p:nvSpPr>
        <p:spPr/>
        <p:txBody>
          <a:bodyPr/>
          <a:lstStyle>
            <a:lvl1pPr>
              <a:defRPr/>
            </a:lvl1pPr>
          </a:lstStyle>
          <a:p>
            <a:pPr>
              <a:defRPr/>
            </a:pPr>
            <a:fld id="{AE7A0A22-F8CB-4A70-9D01-5A1E73F648C4}" type="slidenum">
              <a:rPr lang="en-US" altLang="en-US"/>
              <a:pPr>
                <a:defRPr/>
              </a:pPr>
              <a:t>‹#›</a:t>
            </a:fld>
            <a:endParaRPr lang="en-US" altLang="en-US"/>
          </a:p>
        </p:txBody>
      </p:sp>
    </p:spTree>
    <p:extLst>
      <p:ext uri="{BB962C8B-B14F-4D97-AF65-F5344CB8AC3E}">
        <p14:creationId xmlns:p14="http://schemas.microsoft.com/office/powerpoint/2010/main" val="172429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30AA4C8-BA72-4CD6-8EA7-C91C4C2CF1E1}" type="datetime1">
              <a:rPr lang="en-US" altLang="en-US" smtClean="0"/>
              <a:t>6/5/2020</a:t>
            </a:fld>
            <a:endParaRPr lang="en-US" altLang="en-US"/>
          </a:p>
        </p:txBody>
      </p:sp>
      <p:sp>
        <p:nvSpPr>
          <p:cNvPr id="6" name="Footer Placeholder 5"/>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7" name="Slide Number Placeholder 6"/>
          <p:cNvSpPr>
            <a:spLocks noGrp="1"/>
          </p:cNvSpPr>
          <p:nvPr>
            <p:ph type="sldNum" sz="quarter" idx="12"/>
          </p:nvPr>
        </p:nvSpPr>
        <p:spPr/>
        <p:txBody>
          <a:bodyPr/>
          <a:lstStyle>
            <a:lvl1pPr>
              <a:defRPr/>
            </a:lvl1pPr>
          </a:lstStyle>
          <a:p>
            <a:pPr>
              <a:defRPr/>
            </a:pPr>
            <a:fld id="{9B752A4D-01EC-40B3-ACB5-4F9A5C253534}" type="slidenum">
              <a:rPr lang="en-US" altLang="en-US"/>
              <a:pPr>
                <a:defRPr/>
              </a:pPr>
              <a:t>‹#›</a:t>
            </a:fld>
            <a:endParaRPr lang="en-US" altLang="en-US"/>
          </a:p>
        </p:txBody>
      </p:sp>
    </p:spTree>
    <p:extLst>
      <p:ext uri="{BB962C8B-B14F-4D97-AF65-F5344CB8AC3E}">
        <p14:creationId xmlns:p14="http://schemas.microsoft.com/office/powerpoint/2010/main" val="311171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Date Placeholder 6"/>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D18BFF8-3F13-4214-8121-2BDCD06B4724}" type="datetime1">
              <a:rPr lang="en-US" altLang="en-US" smtClean="0"/>
              <a:t>6/5/2020</a:t>
            </a:fld>
            <a:endParaRPr lang="en-US" altLang="en-US"/>
          </a:p>
        </p:txBody>
      </p:sp>
      <p:sp>
        <p:nvSpPr>
          <p:cNvPr id="14" name="Footer Placeholder 7"/>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15" name="Slide Number Placeholder 8"/>
          <p:cNvSpPr>
            <a:spLocks noGrp="1"/>
          </p:cNvSpPr>
          <p:nvPr>
            <p:ph type="sldNum" sz="quarter" idx="12"/>
          </p:nvPr>
        </p:nvSpPr>
        <p:spPr/>
        <p:txBody>
          <a:bodyPr/>
          <a:lstStyle>
            <a:lvl1pPr>
              <a:defRPr/>
            </a:lvl1pPr>
          </a:lstStyle>
          <a:p>
            <a:pPr>
              <a:defRPr/>
            </a:pPr>
            <a:fld id="{5FC79455-A1D4-4AD9-B921-FED4E6A248AB}" type="slidenum">
              <a:rPr lang="en-US" altLang="en-US"/>
              <a:pPr>
                <a:defRPr/>
              </a:pPr>
              <a:t>‹#›</a:t>
            </a:fld>
            <a:endParaRPr lang="en-US" altLang="en-US"/>
          </a:p>
        </p:txBody>
      </p:sp>
    </p:spTree>
    <p:extLst>
      <p:ext uri="{BB962C8B-B14F-4D97-AF65-F5344CB8AC3E}">
        <p14:creationId xmlns:p14="http://schemas.microsoft.com/office/powerpoint/2010/main" val="2926759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846A9AE-1CBA-40EB-9C3F-52A8D25FB15F}" type="datetime1">
              <a:rPr lang="en-US" altLang="en-US" smtClean="0"/>
              <a:t>6/5/2020</a:t>
            </a:fld>
            <a:endParaRPr lang="en-US" altLang="en-US"/>
          </a:p>
        </p:txBody>
      </p:sp>
      <p:sp>
        <p:nvSpPr>
          <p:cNvPr id="4" name="Footer Placeholder 3"/>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5" name="Slide Number Placeholder 4"/>
          <p:cNvSpPr>
            <a:spLocks noGrp="1"/>
          </p:cNvSpPr>
          <p:nvPr>
            <p:ph type="sldNum" sz="quarter" idx="12"/>
          </p:nvPr>
        </p:nvSpPr>
        <p:spPr/>
        <p:txBody>
          <a:bodyPr/>
          <a:lstStyle>
            <a:lvl1pPr>
              <a:defRPr/>
            </a:lvl1pPr>
          </a:lstStyle>
          <a:p>
            <a:pPr>
              <a:defRPr/>
            </a:pPr>
            <a:fld id="{FE5C39CF-4743-49D7-90D5-3A1E03D9EFE6}" type="slidenum">
              <a:rPr lang="en-US" altLang="en-US"/>
              <a:pPr>
                <a:defRPr/>
              </a:pPr>
              <a:t>‹#›</a:t>
            </a:fld>
            <a:endParaRPr lang="en-US" altLang="en-US"/>
          </a:p>
        </p:txBody>
      </p:sp>
    </p:spTree>
    <p:extLst>
      <p:ext uri="{BB962C8B-B14F-4D97-AF65-F5344CB8AC3E}">
        <p14:creationId xmlns:p14="http://schemas.microsoft.com/office/powerpoint/2010/main" val="4146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E98E661-6960-4586-A0B5-3B0742C656AE}" type="datetime1">
              <a:rPr lang="en-US" altLang="en-US" smtClean="0"/>
              <a:t>6/5/2020</a:t>
            </a:fld>
            <a:endParaRPr lang="en-US" altLang="en-US"/>
          </a:p>
        </p:txBody>
      </p:sp>
      <p:sp>
        <p:nvSpPr>
          <p:cNvPr id="3" name="Footer Placeholder 2"/>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4" name="Slide Number Placeholder 3"/>
          <p:cNvSpPr>
            <a:spLocks noGrp="1"/>
          </p:cNvSpPr>
          <p:nvPr>
            <p:ph type="sldNum" sz="quarter" idx="12"/>
          </p:nvPr>
        </p:nvSpPr>
        <p:spPr/>
        <p:txBody>
          <a:bodyPr/>
          <a:lstStyle>
            <a:lvl1pPr>
              <a:defRPr/>
            </a:lvl1pPr>
          </a:lstStyle>
          <a:p>
            <a:pPr>
              <a:defRPr/>
            </a:pPr>
            <a:fld id="{16AB7423-E0C8-4D86-A4D9-AB3F33FB612D}" type="slidenum">
              <a:rPr lang="en-US" altLang="en-US"/>
              <a:pPr>
                <a:defRPr/>
              </a:pPr>
              <a:t>‹#›</a:t>
            </a:fld>
            <a:endParaRPr lang="en-US" altLang="en-US"/>
          </a:p>
        </p:txBody>
      </p:sp>
    </p:spTree>
    <p:extLst>
      <p:ext uri="{BB962C8B-B14F-4D97-AF65-F5344CB8AC3E}">
        <p14:creationId xmlns:p14="http://schemas.microsoft.com/office/powerpoint/2010/main" val="255994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6E4BDB0-33B2-447C-9AD0-64BC640F3C59}" type="datetime1">
              <a:rPr lang="en-US" altLang="en-US" smtClean="0"/>
              <a:t>6/5/2020</a:t>
            </a:fld>
            <a:endParaRPr lang="en-US" altLang="en-US"/>
          </a:p>
        </p:txBody>
      </p:sp>
      <p:sp>
        <p:nvSpPr>
          <p:cNvPr id="6" name="Footer Placeholder 5"/>
          <p:cNvSpPr>
            <a:spLocks noGrp="1"/>
          </p:cNvSpPr>
          <p:nvPr>
            <p:ph type="ftr" sz="quarter" idx="11"/>
          </p:nvPr>
        </p:nvSpPr>
        <p:spPr>
          <a:xfrm>
            <a:off x="1120775" y="188913"/>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US"/>
              <a:t>*All subject to change due to current events</a:t>
            </a:r>
          </a:p>
        </p:txBody>
      </p:sp>
      <p:sp>
        <p:nvSpPr>
          <p:cNvPr id="7" name="Slide Number Placeholder 6"/>
          <p:cNvSpPr>
            <a:spLocks noGrp="1"/>
          </p:cNvSpPr>
          <p:nvPr>
            <p:ph type="sldNum" sz="quarter" idx="12"/>
          </p:nvPr>
        </p:nvSpPr>
        <p:spPr/>
        <p:txBody>
          <a:bodyPr/>
          <a:lstStyle>
            <a:lvl1pPr>
              <a:defRPr/>
            </a:lvl1pPr>
          </a:lstStyle>
          <a:p>
            <a:pPr>
              <a:defRPr/>
            </a:pPr>
            <a:fld id="{EBECFF69-7E27-419D-861B-B9C13D131EFC}" type="slidenum">
              <a:rPr lang="en-US" altLang="en-US"/>
              <a:pPr>
                <a:defRPr/>
              </a:pPr>
              <a:t>‹#›</a:t>
            </a:fld>
            <a:endParaRPr lang="en-US" altLang="en-US"/>
          </a:p>
        </p:txBody>
      </p:sp>
    </p:spTree>
    <p:extLst>
      <p:ext uri="{BB962C8B-B14F-4D97-AF65-F5344CB8AC3E}">
        <p14:creationId xmlns:p14="http://schemas.microsoft.com/office/powerpoint/2010/main" val="24972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350838"/>
            <a:ext cx="8913813" cy="914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114425" y="1828800"/>
            <a:ext cx="761047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solidFill>
                  <a:srgbClr val="595959"/>
                </a:solidFill>
              </a:defRPr>
            </a:lvl1pPr>
          </a:lstStyle>
          <a:p>
            <a:pPr>
              <a:defRPr/>
            </a:pPr>
            <a:fld id="{2FB393AD-1090-4ACE-B8FD-2D2D269B3F7B}" type="slidenum">
              <a:rPr lang="en-US" altLang="en-US"/>
              <a:pPr>
                <a:defRPr/>
              </a:pPr>
              <a:t>‹#›</a:t>
            </a:fld>
            <a:endParaRPr lang="en-US" altLang="en-US"/>
          </a:p>
        </p:txBody>
      </p:sp>
      <p:sp>
        <p:nvSpPr>
          <p:cNvPr id="7" name="Rectangle 6"/>
          <p:cNvSpPr/>
          <p:nvPr userDrawn="1"/>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8" name="Rectangle 7"/>
          <p:cNvSpPr/>
          <p:nvPr/>
        </p:nvSpPr>
        <p:spPr>
          <a:xfrm>
            <a:off x="914400" y="6675438"/>
            <a:ext cx="7999413" cy="1825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pic>
        <p:nvPicPr>
          <p:cNvPr id="1031" name="Picture 8"/>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96850" y="6172200"/>
            <a:ext cx="5461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hf sldNum="0" hdr="0" dt="0"/>
  <p:txStyles>
    <p:titleStyle>
      <a:lvl1pPr algn="l" rtl="0" eaLnBrk="0" fontAlgn="base" hangingPunct="0">
        <a:spcBef>
          <a:spcPct val="0"/>
        </a:spcBef>
        <a:spcAft>
          <a:spcPct val="0"/>
        </a:spcAft>
        <a:defRPr sz="3600" kern="1200">
          <a:solidFill>
            <a:schemeClr val="bg1"/>
          </a:solidFill>
          <a:latin typeface="+mj-lt"/>
          <a:ea typeface="Geneva" charset="0"/>
          <a:cs typeface="Geneva" charset="0"/>
        </a:defRPr>
      </a:lvl1pPr>
      <a:lvl2pPr algn="l" rtl="0" eaLnBrk="0" fontAlgn="base" hangingPunct="0">
        <a:spcBef>
          <a:spcPct val="0"/>
        </a:spcBef>
        <a:spcAft>
          <a:spcPct val="0"/>
        </a:spcAft>
        <a:defRPr sz="3600">
          <a:solidFill>
            <a:schemeClr val="bg1"/>
          </a:solidFill>
          <a:latin typeface="Century Gothic" charset="0"/>
          <a:ea typeface="Geneva" charset="0"/>
          <a:cs typeface="Geneva" charset="0"/>
        </a:defRPr>
      </a:lvl2pPr>
      <a:lvl3pPr algn="l" rtl="0" eaLnBrk="0" fontAlgn="base" hangingPunct="0">
        <a:spcBef>
          <a:spcPct val="0"/>
        </a:spcBef>
        <a:spcAft>
          <a:spcPct val="0"/>
        </a:spcAft>
        <a:defRPr sz="3600">
          <a:solidFill>
            <a:schemeClr val="bg1"/>
          </a:solidFill>
          <a:latin typeface="Century Gothic" charset="0"/>
          <a:ea typeface="Geneva" charset="0"/>
          <a:cs typeface="Geneva" charset="0"/>
        </a:defRPr>
      </a:lvl3pPr>
      <a:lvl4pPr algn="l" rtl="0" eaLnBrk="0" fontAlgn="base" hangingPunct="0">
        <a:spcBef>
          <a:spcPct val="0"/>
        </a:spcBef>
        <a:spcAft>
          <a:spcPct val="0"/>
        </a:spcAft>
        <a:defRPr sz="3600">
          <a:solidFill>
            <a:schemeClr val="bg1"/>
          </a:solidFill>
          <a:latin typeface="Century Gothic" charset="0"/>
          <a:ea typeface="Geneva" charset="0"/>
          <a:cs typeface="Geneva" charset="0"/>
        </a:defRPr>
      </a:lvl4pPr>
      <a:lvl5pPr algn="l" rtl="0" eaLnBrk="0" fontAlgn="base" hangingPunct="0">
        <a:spcBef>
          <a:spcPct val="0"/>
        </a:spcBef>
        <a:spcAft>
          <a:spcPct val="0"/>
        </a:spcAft>
        <a:defRPr sz="3600">
          <a:solidFill>
            <a:schemeClr val="bg1"/>
          </a:solidFill>
          <a:latin typeface="Century Gothic" charset="0"/>
          <a:ea typeface="Geneva" charset="0"/>
          <a:cs typeface="Geneva" charset="0"/>
        </a:defRPr>
      </a:lvl5pPr>
      <a:lvl6pPr marL="457200" algn="l" rtl="0" fontAlgn="base">
        <a:spcBef>
          <a:spcPct val="0"/>
        </a:spcBef>
        <a:spcAft>
          <a:spcPct val="0"/>
        </a:spcAft>
        <a:defRPr sz="3600">
          <a:solidFill>
            <a:schemeClr val="bg1"/>
          </a:solidFill>
          <a:latin typeface="Century Gothic" charset="0"/>
          <a:ea typeface="Geneva" charset="0"/>
          <a:cs typeface="Geneva" charset="0"/>
        </a:defRPr>
      </a:lvl6pPr>
      <a:lvl7pPr marL="914400" algn="l" rtl="0" fontAlgn="base">
        <a:spcBef>
          <a:spcPct val="0"/>
        </a:spcBef>
        <a:spcAft>
          <a:spcPct val="0"/>
        </a:spcAft>
        <a:defRPr sz="3600">
          <a:solidFill>
            <a:schemeClr val="bg1"/>
          </a:solidFill>
          <a:latin typeface="Century Gothic" charset="0"/>
          <a:ea typeface="Geneva" charset="0"/>
          <a:cs typeface="Geneva" charset="0"/>
        </a:defRPr>
      </a:lvl7pPr>
      <a:lvl8pPr marL="1371600" algn="l" rtl="0" fontAlgn="base">
        <a:spcBef>
          <a:spcPct val="0"/>
        </a:spcBef>
        <a:spcAft>
          <a:spcPct val="0"/>
        </a:spcAft>
        <a:defRPr sz="3600">
          <a:solidFill>
            <a:schemeClr val="bg1"/>
          </a:solidFill>
          <a:latin typeface="Century Gothic" charset="0"/>
          <a:ea typeface="Geneva" charset="0"/>
          <a:cs typeface="Geneva" charset="0"/>
        </a:defRPr>
      </a:lvl8pPr>
      <a:lvl9pPr marL="1828800" algn="l" rtl="0" fontAlgn="base">
        <a:spcBef>
          <a:spcPct val="0"/>
        </a:spcBef>
        <a:spcAft>
          <a:spcPct val="0"/>
        </a:spcAft>
        <a:defRPr sz="3600">
          <a:solidFill>
            <a:schemeClr val="bg1"/>
          </a:solidFill>
          <a:latin typeface="Century Gothic" charset="0"/>
          <a:ea typeface="Geneva" charset="0"/>
          <a:cs typeface="Geneva" charset="0"/>
        </a:defRPr>
      </a:lvl9pPr>
    </p:titleStyle>
    <p:bodyStyle>
      <a:lvl1pPr marL="342900" indent="-342900" algn="l" rtl="0" eaLnBrk="0" fontAlgn="base" hangingPunct="0">
        <a:spcBef>
          <a:spcPts val="2000"/>
        </a:spcBef>
        <a:spcAft>
          <a:spcPct val="0"/>
        </a:spcAft>
        <a:buClr>
          <a:schemeClr val="accent1"/>
        </a:buClr>
        <a:buFont typeface="Wingdings 2" panose="05020102010507070707" pitchFamily="18" charset="2"/>
        <a:buChar char=""/>
        <a:defRPr sz="2000" kern="1200">
          <a:solidFill>
            <a:srgbClr val="595959"/>
          </a:solidFill>
          <a:latin typeface="+mn-lt"/>
          <a:ea typeface="Geneva" charset="0"/>
          <a:cs typeface="Geneva" charset="0"/>
        </a:defRPr>
      </a:lvl1pPr>
      <a:lvl2pPr marL="685800" indent="-336550" algn="l"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Geneva" charset="0"/>
          <a:cs typeface="+mn-cs"/>
        </a:defRPr>
      </a:lvl2pPr>
      <a:lvl3pPr marL="1035050" indent="-349250" algn="l"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Geneva" charset="0"/>
          <a:cs typeface="+mn-cs"/>
        </a:defRPr>
      </a:lvl3pPr>
      <a:lvl4pPr marL="1371600" indent="-336550" algn="l"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Geneva" charset="0"/>
          <a:cs typeface="+mn-cs"/>
        </a:defRPr>
      </a:lvl4pPr>
      <a:lvl5pPr marL="1720850" indent="-349250" algn="l"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Geneva"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ctrTitle"/>
          </p:nvPr>
        </p:nvSpPr>
        <p:spPr>
          <a:xfrm>
            <a:off x="0" y="411269"/>
            <a:ext cx="8915400" cy="1834782"/>
          </a:xfrm>
        </p:spPr>
        <p:txBody>
          <a:bodyPr/>
          <a:lstStyle/>
          <a:p>
            <a:pPr lvl="1" eaLnBrk="1" hangingPunct="1"/>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2020 COVID19 UPDATES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Maintenance of Way Division</a:t>
            </a:r>
            <a:br>
              <a:rPr lang="en-US" sz="4000" b="1" dirty="0">
                <a:solidFill>
                  <a:schemeClr val="tx1"/>
                </a:solidFill>
                <a:latin typeface="Arial" panose="020B0604020202020204" pitchFamily="34" charset="0"/>
                <a:cs typeface="Arial" panose="020B0604020202020204" pitchFamily="34" charset="0"/>
              </a:rPr>
            </a:br>
            <a:endParaRPr lang="en-US" altLang="en-US" sz="6000" dirty="0">
              <a:ea typeface="Geneva" pitchFamily="123" charset="-128"/>
            </a:endParaRPr>
          </a:p>
        </p:txBody>
      </p:sp>
      <p:sp>
        <p:nvSpPr>
          <p:cNvPr id="5" name="Subtitle 4"/>
          <p:cNvSpPr>
            <a:spLocks noGrp="1"/>
          </p:cNvSpPr>
          <p:nvPr>
            <p:ph type="subTitle" idx="1"/>
          </p:nvPr>
        </p:nvSpPr>
        <p:spPr>
          <a:xfrm>
            <a:off x="798990" y="2742335"/>
            <a:ext cx="7921100" cy="3676217"/>
          </a:xfrm>
        </p:spPr>
        <p:txBody>
          <a:bodyPr>
            <a:normAutofit/>
          </a:bodyPr>
          <a:lstStyle/>
          <a:p>
            <a:pPr algn="ctr">
              <a:spcBef>
                <a:spcPts val="450"/>
              </a:spcBef>
            </a:pPr>
            <a:endParaRPr lang="en-US" sz="4400" b="1" dirty="0">
              <a:solidFill>
                <a:schemeClr val="accent5">
                  <a:lumMod val="75000"/>
                </a:schemeClr>
              </a:solidFill>
              <a:latin typeface="Arial" panose="020B0604020202020204" pitchFamily="34" charset="0"/>
              <a:cs typeface="Arial" panose="020B0604020202020204" pitchFamily="34" charset="0"/>
            </a:endParaRPr>
          </a:p>
          <a:p>
            <a:pPr algn="ctr">
              <a:spcBef>
                <a:spcPts val="450"/>
              </a:spcBef>
            </a:pPr>
            <a:r>
              <a:rPr lang="en-US" sz="4400" b="1" dirty="0">
                <a:solidFill>
                  <a:schemeClr val="accent5">
                    <a:lumMod val="75000"/>
                  </a:schemeClr>
                </a:solidFill>
                <a:latin typeface="Arial" panose="020B0604020202020204" pitchFamily="34" charset="0"/>
                <a:cs typeface="Arial" panose="020B0604020202020204" pitchFamily="34" charset="0"/>
              </a:rPr>
              <a:t>Track, Structures, Stations &amp; Facilities</a:t>
            </a:r>
            <a:endParaRPr lang="en-US" sz="2400" b="1" dirty="0">
              <a:solidFill>
                <a:srgbClr val="000000"/>
              </a:solidFill>
              <a:latin typeface="NYCT PC Bullet" charset="0"/>
              <a:ea typeface="Geneva" charset="0"/>
              <a:cs typeface="Geneva" charset="0"/>
            </a:endParaRPr>
          </a:p>
          <a:p>
            <a:pPr algn="ctr">
              <a:spcBef>
                <a:spcPts val="450"/>
              </a:spcBef>
            </a:pPr>
            <a:r>
              <a:rPr lang="en-US" sz="2400" b="1" dirty="0">
                <a:solidFill>
                  <a:srgbClr val="000000"/>
                </a:solidFill>
                <a:latin typeface="Arial" panose="020B0604020202020204" pitchFamily="34" charset="0"/>
                <a:ea typeface="Geneva" charset="0"/>
                <a:cs typeface="Arial" panose="020B0604020202020204" pitchFamily="34" charset="0"/>
              </a:rPr>
              <a:t>Metro-North Railroad</a:t>
            </a:r>
          </a:p>
          <a:p>
            <a:pPr algn="r">
              <a:spcBef>
                <a:spcPts val="450"/>
              </a:spcBef>
            </a:pPr>
            <a:endParaRPr lang="en-US" sz="1600" b="1" dirty="0">
              <a:solidFill>
                <a:srgbClr val="000000"/>
              </a:solidFill>
              <a:latin typeface="Arial" panose="020B0604020202020204" pitchFamily="34" charset="0"/>
              <a:ea typeface="Geneva" charset="0"/>
              <a:cs typeface="Arial" panose="020B0604020202020204" pitchFamily="34" charset="0"/>
            </a:endParaRPr>
          </a:p>
          <a:p>
            <a:pPr algn="r">
              <a:spcBef>
                <a:spcPts val="450"/>
              </a:spcBef>
            </a:pPr>
            <a:endParaRPr lang="en-US" sz="1600" b="1" dirty="0">
              <a:solidFill>
                <a:srgbClr val="000000"/>
              </a:solidFill>
              <a:latin typeface="Arial" panose="020B0604020202020204" pitchFamily="34" charset="0"/>
              <a:ea typeface="Geneva" charset="0"/>
              <a:cs typeface="Arial" panose="020B0604020202020204" pitchFamily="34" charset="0"/>
            </a:endParaRPr>
          </a:p>
          <a:p>
            <a:pPr algn="r">
              <a:spcBef>
                <a:spcPts val="450"/>
              </a:spcBef>
            </a:pPr>
            <a:r>
              <a:rPr lang="en-US" sz="1200" b="1">
                <a:solidFill>
                  <a:srgbClr val="000000"/>
                </a:solidFill>
                <a:latin typeface="Arial" panose="020B0604020202020204" pitchFamily="34" charset="0"/>
                <a:ea typeface="Geneva" charset="0"/>
                <a:cs typeface="Arial" panose="020B0604020202020204" pitchFamily="34" charset="0"/>
              </a:rPr>
              <a:t>June 4, </a:t>
            </a:r>
            <a:r>
              <a:rPr lang="en-US" sz="1200" b="1" dirty="0">
                <a:solidFill>
                  <a:srgbClr val="000000"/>
                </a:solidFill>
                <a:latin typeface="Arial" panose="020B0604020202020204" pitchFamily="34" charset="0"/>
                <a:ea typeface="Geneva" charset="0"/>
                <a:cs typeface="Arial" panose="020B0604020202020204" pitchFamily="34" charset="0"/>
              </a:rPr>
              <a:t>2020</a:t>
            </a:r>
          </a:p>
          <a:p>
            <a:pPr algn="ctr">
              <a:spcBef>
                <a:spcPts val="450"/>
              </a:spcBef>
            </a:pPr>
            <a:endParaRPr lang="en-US" altLang="en-US" sz="160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053A5-E862-4395-A4E5-443425F8CD35}"/>
              </a:ext>
            </a:extLst>
          </p:cNvPr>
          <p:cNvSpPr txBox="1"/>
          <p:nvPr/>
        </p:nvSpPr>
        <p:spPr>
          <a:xfrm>
            <a:off x="1191983" y="492095"/>
            <a:ext cx="6533789" cy="1288238"/>
          </a:xfrm>
          <a:prstGeom prst="rect">
            <a:avLst/>
          </a:prstGeom>
          <a:noFill/>
        </p:spPr>
        <p:txBody>
          <a:bodyPr wrap="square" rtlCol="0">
            <a:spAutoFit/>
          </a:bodyPr>
          <a:lstStyle/>
          <a:p>
            <a:pPr marL="342892" indent="-342892" defTabSz="914378">
              <a:lnSpc>
                <a:spcPct val="150000"/>
              </a:lnSpc>
              <a:spcBef>
                <a:spcPts val="2000"/>
              </a:spcBef>
              <a:buClr>
                <a:srgbClr val="002060"/>
              </a:buClr>
              <a:buFont typeface="Wingdings 2" pitchFamily="18" charset="2"/>
              <a:buChar char=""/>
            </a:pPr>
            <a:r>
              <a:rPr lang="en-US" sz="1400" b="1" dirty="0">
                <a:latin typeface="Century Gothic"/>
              </a:rPr>
              <a:t>Harlem Line Deck Replacement Trk 1, MP 19.35</a:t>
            </a:r>
          </a:p>
          <a:p>
            <a:pPr marL="685783" lvl="1" indent="-336542" defTabSz="914378">
              <a:lnSpc>
                <a:spcPct val="150000"/>
              </a:lnSpc>
              <a:spcBef>
                <a:spcPts val="600"/>
              </a:spcBef>
              <a:buClr>
                <a:schemeClr val="accent1"/>
              </a:buClr>
              <a:buFont typeface="Wingdings 2" pitchFamily="18" charset="2"/>
              <a:buChar char=""/>
            </a:pPr>
            <a:r>
              <a:rPr lang="en-US" sz="1200" dirty="0">
                <a:solidFill>
                  <a:srgbClr val="201F1E"/>
                </a:solidFill>
              </a:rPr>
              <a:t>Replace, Track 1 Bridge Timbers on the 100’ long through truss at HA19.35. completed week of May 25, 2020.  Demobilization occurred May 30</a:t>
            </a:r>
            <a:r>
              <a:rPr lang="en-US" sz="1200" baseline="30000" dirty="0">
                <a:solidFill>
                  <a:srgbClr val="201F1E"/>
                </a:solidFill>
              </a:rPr>
              <a:t>th</a:t>
            </a:r>
            <a:r>
              <a:rPr lang="en-US" sz="1200" dirty="0">
                <a:solidFill>
                  <a:srgbClr val="201F1E"/>
                </a:solidFill>
              </a:rPr>
              <a:t> and 31</a:t>
            </a:r>
            <a:r>
              <a:rPr lang="en-US" sz="1200" baseline="30000" dirty="0">
                <a:solidFill>
                  <a:srgbClr val="201F1E"/>
                </a:solidFill>
              </a:rPr>
              <a:t>st</a:t>
            </a:r>
            <a:r>
              <a:rPr lang="en-US" sz="1200" dirty="0">
                <a:solidFill>
                  <a:srgbClr val="201F1E"/>
                </a:solidFill>
              </a:rPr>
              <a:t>, 2020</a:t>
            </a:r>
            <a:endParaRPr lang="en-US" b="1" dirty="0"/>
          </a:p>
        </p:txBody>
      </p:sp>
      <p:pic>
        <p:nvPicPr>
          <p:cNvPr id="7" name="Picture 6">
            <a:extLst>
              <a:ext uri="{FF2B5EF4-FFF2-40B4-BE49-F238E27FC236}">
                <a16:creationId xmlns:a16="http://schemas.microsoft.com/office/drawing/2014/main" id="{842CDAA3-F01C-4026-8179-1211B493C9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67559" y="2623312"/>
            <a:ext cx="3632461" cy="2724346"/>
          </a:xfrm>
          <a:prstGeom prst="rect">
            <a:avLst/>
          </a:prstGeom>
          <a:ln>
            <a:noFill/>
          </a:ln>
          <a:effectLst>
            <a:softEdge rad="112500"/>
          </a:effectLst>
        </p:spPr>
      </p:pic>
      <p:pic>
        <p:nvPicPr>
          <p:cNvPr id="17" name="Picture 16">
            <a:extLst>
              <a:ext uri="{FF2B5EF4-FFF2-40B4-BE49-F238E27FC236}">
                <a16:creationId xmlns:a16="http://schemas.microsoft.com/office/drawing/2014/main" id="{ACF96E89-5CDA-428E-9B3B-EB4815A0765F}"/>
              </a:ext>
            </a:extLst>
          </p:cNvPr>
          <p:cNvPicPr>
            <a:picLocks noChangeAspect="1"/>
          </p:cNvPicPr>
          <p:nvPr/>
        </p:nvPicPr>
        <p:blipFill>
          <a:blip r:embed="rId3"/>
          <a:stretch>
            <a:fillRect/>
          </a:stretch>
        </p:blipFill>
        <p:spPr>
          <a:xfrm>
            <a:off x="3172119" y="2303636"/>
            <a:ext cx="2837468" cy="3472599"/>
          </a:xfrm>
          <a:prstGeom prst="rect">
            <a:avLst/>
          </a:prstGeom>
          <a:ln>
            <a:noFill/>
          </a:ln>
          <a:effectLst>
            <a:softEdge rad="112500"/>
          </a:effectLst>
        </p:spPr>
      </p:pic>
      <p:pic>
        <p:nvPicPr>
          <p:cNvPr id="19" name="Picture 18">
            <a:extLst>
              <a:ext uri="{FF2B5EF4-FFF2-40B4-BE49-F238E27FC236}">
                <a16:creationId xmlns:a16="http://schemas.microsoft.com/office/drawing/2014/main" id="{C49EE3D7-1049-4585-ADDD-6CB5B588C6EB}"/>
              </a:ext>
            </a:extLst>
          </p:cNvPr>
          <p:cNvPicPr>
            <a:picLocks noChangeAspect="1"/>
          </p:cNvPicPr>
          <p:nvPr/>
        </p:nvPicPr>
        <p:blipFill>
          <a:blip r:embed="rId4"/>
          <a:stretch>
            <a:fillRect/>
          </a:stretch>
        </p:blipFill>
        <p:spPr>
          <a:xfrm>
            <a:off x="6070862" y="2318994"/>
            <a:ext cx="2922309" cy="3276305"/>
          </a:xfrm>
          <a:prstGeom prst="rect">
            <a:avLst/>
          </a:prstGeom>
          <a:ln>
            <a:noFill/>
          </a:ln>
          <a:effectLst>
            <a:softEdge rad="112500"/>
          </a:effectLst>
        </p:spPr>
      </p:pic>
      <p:sp>
        <p:nvSpPr>
          <p:cNvPr id="20" name="TextBox 19">
            <a:extLst>
              <a:ext uri="{FF2B5EF4-FFF2-40B4-BE49-F238E27FC236}">
                <a16:creationId xmlns:a16="http://schemas.microsoft.com/office/drawing/2014/main" id="{532884B9-D078-42D6-96A2-3D00E0D4A631}"/>
              </a:ext>
            </a:extLst>
          </p:cNvPr>
          <p:cNvSpPr txBox="1"/>
          <p:nvPr/>
        </p:nvSpPr>
        <p:spPr>
          <a:xfrm>
            <a:off x="579747" y="5801716"/>
            <a:ext cx="2531098" cy="369332"/>
          </a:xfrm>
          <a:prstGeom prst="rect">
            <a:avLst/>
          </a:prstGeom>
          <a:noFill/>
        </p:spPr>
        <p:txBody>
          <a:bodyPr wrap="square" rtlCol="0">
            <a:spAutoFit/>
          </a:bodyPr>
          <a:lstStyle/>
          <a:p>
            <a:pPr algn="ctr"/>
            <a:r>
              <a:rPr lang="en-US" b="1" dirty="0"/>
              <a:t>Crane</a:t>
            </a:r>
          </a:p>
        </p:txBody>
      </p:sp>
      <p:sp>
        <p:nvSpPr>
          <p:cNvPr id="21" name="TextBox 20">
            <a:extLst>
              <a:ext uri="{FF2B5EF4-FFF2-40B4-BE49-F238E27FC236}">
                <a16:creationId xmlns:a16="http://schemas.microsoft.com/office/drawing/2014/main" id="{7CDA99BF-EE02-4A00-8D51-52662CC75A00}"/>
              </a:ext>
            </a:extLst>
          </p:cNvPr>
          <p:cNvSpPr txBox="1"/>
          <p:nvPr/>
        </p:nvSpPr>
        <p:spPr>
          <a:xfrm>
            <a:off x="3393649" y="5801716"/>
            <a:ext cx="2450970" cy="369332"/>
          </a:xfrm>
          <a:prstGeom prst="rect">
            <a:avLst/>
          </a:prstGeom>
          <a:noFill/>
        </p:spPr>
        <p:txBody>
          <a:bodyPr wrap="square" rtlCol="0">
            <a:spAutoFit/>
          </a:bodyPr>
          <a:lstStyle/>
          <a:p>
            <a:pPr algn="ctr"/>
            <a:r>
              <a:rPr lang="en-US" b="1" dirty="0"/>
              <a:t>North Bay Timbers </a:t>
            </a:r>
          </a:p>
        </p:txBody>
      </p:sp>
      <p:sp>
        <p:nvSpPr>
          <p:cNvPr id="22" name="TextBox 21">
            <a:extLst>
              <a:ext uri="{FF2B5EF4-FFF2-40B4-BE49-F238E27FC236}">
                <a16:creationId xmlns:a16="http://schemas.microsoft.com/office/drawing/2014/main" id="{D89E9CB6-69C6-4F75-988F-20C7F7149294}"/>
              </a:ext>
            </a:extLst>
          </p:cNvPr>
          <p:cNvSpPr txBox="1"/>
          <p:nvPr/>
        </p:nvSpPr>
        <p:spPr>
          <a:xfrm>
            <a:off x="6377234" y="5801716"/>
            <a:ext cx="2450970" cy="369332"/>
          </a:xfrm>
          <a:prstGeom prst="rect">
            <a:avLst/>
          </a:prstGeom>
          <a:noFill/>
        </p:spPr>
        <p:txBody>
          <a:bodyPr wrap="square" rtlCol="0">
            <a:spAutoFit/>
          </a:bodyPr>
          <a:lstStyle/>
          <a:p>
            <a:pPr algn="ctr"/>
            <a:r>
              <a:rPr lang="en-US" b="1" dirty="0"/>
              <a:t>Deck Replacement</a:t>
            </a:r>
          </a:p>
        </p:txBody>
      </p:sp>
    </p:spTree>
    <p:extLst>
      <p:ext uri="{BB962C8B-B14F-4D97-AF65-F5344CB8AC3E}">
        <p14:creationId xmlns:p14="http://schemas.microsoft.com/office/powerpoint/2010/main" val="1140058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053A5-E862-4395-A4E5-443425F8CD35}"/>
              </a:ext>
            </a:extLst>
          </p:cNvPr>
          <p:cNvSpPr txBox="1"/>
          <p:nvPr/>
        </p:nvSpPr>
        <p:spPr>
          <a:xfrm>
            <a:off x="1191983" y="492095"/>
            <a:ext cx="6533789" cy="1011239"/>
          </a:xfrm>
          <a:prstGeom prst="rect">
            <a:avLst/>
          </a:prstGeom>
          <a:noFill/>
        </p:spPr>
        <p:txBody>
          <a:bodyPr wrap="square" rtlCol="0">
            <a:spAutoFit/>
          </a:bodyPr>
          <a:lstStyle/>
          <a:p>
            <a:pPr marL="342892" indent="-342892" defTabSz="914378">
              <a:lnSpc>
                <a:spcPct val="150000"/>
              </a:lnSpc>
              <a:spcBef>
                <a:spcPts val="2000"/>
              </a:spcBef>
              <a:buClr>
                <a:srgbClr val="002060"/>
              </a:buClr>
              <a:buFont typeface="Wingdings 2" pitchFamily="18" charset="2"/>
              <a:buChar char=""/>
            </a:pPr>
            <a:r>
              <a:rPr lang="en-US" sz="1400" b="1" dirty="0">
                <a:latin typeface="Century Gothic"/>
              </a:rPr>
              <a:t>New Haven Line Westport Station</a:t>
            </a:r>
          </a:p>
          <a:p>
            <a:pPr marL="685783" lvl="1" indent="-336542" defTabSz="914378">
              <a:lnSpc>
                <a:spcPct val="150000"/>
              </a:lnSpc>
              <a:spcBef>
                <a:spcPts val="600"/>
              </a:spcBef>
              <a:buClr>
                <a:schemeClr val="accent1"/>
              </a:buClr>
              <a:buFont typeface="Wingdings 2" pitchFamily="18" charset="2"/>
              <a:buChar char=""/>
            </a:pPr>
            <a:r>
              <a:rPr lang="en-US" sz="1200" dirty="0">
                <a:solidFill>
                  <a:srgbClr val="201F1E"/>
                </a:solidFill>
              </a:rPr>
              <a:t>Sawcut two feet of platform edge, installed new rebar and concrete and successfully corrected the platform edge gap conditions</a:t>
            </a:r>
            <a:endParaRPr lang="en-US" b="1" dirty="0"/>
          </a:p>
        </p:txBody>
      </p:sp>
      <p:pic>
        <p:nvPicPr>
          <p:cNvPr id="1026" name="Picture 1" descr="image001">
            <a:extLst>
              <a:ext uri="{FF2B5EF4-FFF2-40B4-BE49-F238E27FC236}">
                <a16:creationId xmlns:a16="http://schemas.microsoft.com/office/drawing/2014/main" id="{6BB77D4F-AED2-4390-8A57-95CA278E7A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468" y="1780333"/>
            <a:ext cx="2787286" cy="3786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2">
            <a:extLst>
              <a:ext uri="{FF2B5EF4-FFF2-40B4-BE49-F238E27FC236}">
                <a16:creationId xmlns:a16="http://schemas.microsoft.com/office/drawing/2014/main" id="{C1D63704-636B-49F5-8A62-3F346A97A0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428" y="1907519"/>
            <a:ext cx="4729458" cy="3532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675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1053A5-E862-4395-A4E5-443425F8CD35}"/>
              </a:ext>
            </a:extLst>
          </p:cNvPr>
          <p:cNvSpPr txBox="1"/>
          <p:nvPr/>
        </p:nvSpPr>
        <p:spPr>
          <a:xfrm>
            <a:off x="1191983" y="492095"/>
            <a:ext cx="6533789" cy="1011239"/>
          </a:xfrm>
          <a:prstGeom prst="rect">
            <a:avLst/>
          </a:prstGeom>
          <a:noFill/>
        </p:spPr>
        <p:txBody>
          <a:bodyPr wrap="square" rtlCol="0">
            <a:spAutoFit/>
          </a:bodyPr>
          <a:lstStyle/>
          <a:p>
            <a:pPr marL="342892" indent="-342892" defTabSz="914378">
              <a:lnSpc>
                <a:spcPct val="150000"/>
              </a:lnSpc>
              <a:spcBef>
                <a:spcPts val="2000"/>
              </a:spcBef>
              <a:buClr>
                <a:srgbClr val="002060"/>
              </a:buClr>
              <a:buFont typeface="Wingdings 2" pitchFamily="18" charset="2"/>
              <a:buChar char=""/>
            </a:pPr>
            <a:r>
              <a:rPr lang="en-US" sz="1400" b="1" dirty="0">
                <a:latin typeface="Century Gothic"/>
              </a:rPr>
              <a:t>Hudson Line Cortlandt Station</a:t>
            </a:r>
          </a:p>
          <a:p>
            <a:pPr marL="685783" lvl="1" indent="-336542" defTabSz="914378">
              <a:lnSpc>
                <a:spcPct val="150000"/>
              </a:lnSpc>
              <a:spcBef>
                <a:spcPts val="600"/>
              </a:spcBef>
              <a:buClr>
                <a:schemeClr val="accent1"/>
              </a:buClr>
              <a:buFont typeface="Wingdings 2" pitchFamily="18" charset="2"/>
              <a:buChar char=""/>
            </a:pPr>
            <a:r>
              <a:rPr lang="en-US" sz="1200" dirty="0">
                <a:solidFill>
                  <a:srgbClr val="201F1E"/>
                </a:solidFill>
              </a:rPr>
              <a:t>Installed platform to extend over to the track  to board customers during extended track outages for other projects</a:t>
            </a:r>
            <a:endParaRPr lang="en-US" b="1" dirty="0"/>
          </a:p>
        </p:txBody>
      </p:sp>
      <p:pic>
        <p:nvPicPr>
          <p:cNvPr id="3" name="Picture 2">
            <a:extLst>
              <a:ext uri="{FF2B5EF4-FFF2-40B4-BE49-F238E27FC236}">
                <a16:creationId xmlns:a16="http://schemas.microsoft.com/office/drawing/2014/main" id="{2BF3791A-6B46-4ABD-B7B5-7D55A818EE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511337" y="2370629"/>
            <a:ext cx="4642476" cy="3481857"/>
          </a:xfrm>
          <a:prstGeom prst="rect">
            <a:avLst/>
          </a:prstGeom>
          <a:ln>
            <a:noFill/>
          </a:ln>
          <a:effectLst>
            <a:softEdge rad="112500"/>
          </a:effectLst>
        </p:spPr>
      </p:pic>
      <p:pic>
        <p:nvPicPr>
          <p:cNvPr id="6" name="Picture 5">
            <a:extLst>
              <a:ext uri="{FF2B5EF4-FFF2-40B4-BE49-F238E27FC236}">
                <a16:creationId xmlns:a16="http://schemas.microsoft.com/office/drawing/2014/main" id="{F5D72636-D21A-4AF9-895F-1D51DD7220C5}"/>
              </a:ext>
            </a:extLst>
          </p:cNvPr>
          <p:cNvPicPr>
            <a:picLocks noChangeAspect="1"/>
          </p:cNvPicPr>
          <p:nvPr/>
        </p:nvPicPr>
        <p:blipFill>
          <a:blip r:embed="rId3"/>
          <a:stretch>
            <a:fillRect/>
          </a:stretch>
        </p:blipFill>
        <p:spPr>
          <a:xfrm rot="5400000">
            <a:off x="4474284" y="2370629"/>
            <a:ext cx="4642475" cy="3481856"/>
          </a:xfrm>
          <a:prstGeom prst="rect">
            <a:avLst/>
          </a:prstGeom>
        </p:spPr>
      </p:pic>
    </p:spTree>
    <p:extLst>
      <p:ext uri="{BB962C8B-B14F-4D97-AF65-F5344CB8AC3E}">
        <p14:creationId xmlns:p14="http://schemas.microsoft.com/office/powerpoint/2010/main" val="230987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4303176" y="5732442"/>
            <a:ext cx="7859592" cy="738664"/>
          </a:xfrm>
          <a:prstGeom prst="rect">
            <a:avLst/>
          </a:prstGeom>
        </p:spPr>
        <p:txBody>
          <a:bodyPr wrap="square">
            <a:spAutoFit/>
          </a:bodyPr>
          <a:lstStyle/>
          <a:p>
            <a:pPr marL="285750" indent="-285750" algn="just">
              <a:buClr>
                <a:schemeClr val="accent1"/>
              </a:buClr>
              <a:buFont typeface="Wingdings" panose="05000000000000000000" pitchFamily="2" charset="2"/>
              <a:buChar char="q"/>
            </a:pPr>
            <a:endParaRPr lang="en-US" sz="1400" dirty="0"/>
          </a:p>
          <a:p>
            <a:pPr algn="just"/>
            <a:r>
              <a:rPr lang="en-US" sz="1400" dirty="0"/>
              <a:t> </a:t>
            </a:r>
          </a:p>
          <a:p>
            <a:pPr marL="285750" indent="-285750" algn="just">
              <a:buClr>
                <a:schemeClr val="accent1"/>
              </a:buClr>
              <a:buFont typeface="Wingdings" panose="05000000000000000000" pitchFamily="2" charset="2"/>
              <a:buChar char="q"/>
            </a:pPr>
            <a:endParaRPr lang="en-US" sz="1400" dirty="0"/>
          </a:p>
        </p:txBody>
      </p:sp>
      <p:sp>
        <p:nvSpPr>
          <p:cNvPr id="2" name="Rectangle 1"/>
          <p:cNvSpPr/>
          <p:nvPr/>
        </p:nvSpPr>
        <p:spPr>
          <a:xfrm>
            <a:off x="770350" y="233005"/>
            <a:ext cx="7603299" cy="307777"/>
          </a:xfrm>
          <a:prstGeom prst="rect">
            <a:avLst/>
          </a:prstGeom>
        </p:spPr>
        <p:txBody>
          <a:bodyPr wrap="square">
            <a:spAutoFit/>
          </a:bodyPr>
          <a:lstStyle/>
          <a:p>
            <a:pPr marL="342892" lvl="0" indent="-342892" defTabSz="914378" eaLnBrk="1" fontAlgn="auto" hangingPunct="1">
              <a:spcBef>
                <a:spcPts val="2000"/>
              </a:spcBef>
              <a:spcAft>
                <a:spcPts val="0"/>
              </a:spcAft>
              <a:buClr>
                <a:srgbClr val="002060"/>
              </a:buClr>
              <a:buFont typeface="Wingdings 2" pitchFamily="18" charset="2"/>
              <a:buChar char=""/>
            </a:pPr>
            <a:r>
              <a:rPr lang="en-US" sz="1400" b="1" dirty="0">
                <a:solidFill>
                  <a:prstClr val="black"/>
                </a:solidFill>
                <a:latin typeface="Century Gothic"/>
              </a:rPr>
              <a:t>Drainage work</a:t>
            </a:r>
          </a:p>
        </p:txBody>
      </p:sp>
      <p:sp>
        <p:nvSpPr>
          <p:cNvPr id="3" name="Rectangle 2">
            <a:extLst>
              <a:ext uri="{FF2B5EF4-FFF2-40B4-BE49-F238E27FC236}">
                <a16:creationId xmlns:a16="http://schemas.microsoft.com/office/drawing/2014/main" id="{7DE9F1D8-5771-4862-A11C-FAB6AED6E00F}"/>
              </a:ext>
            </a:extLst>
          </p:cNvPr>
          <p:cNvSpPr/>
          <p:nvPr/>
        </p:nvSpPr>
        <p:spPr>
          <a:xfrm>
            <a:off x="629673" y="625140"/>
            <a:ext cx="8241674" cy="6012736"/>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200" dirty="0">
                <a:latin typeface="Century Gothic"/>
              </a:rPr>
              <a:t>(In progress) Performed ROW drainage improvements project south of Poughkeepsie Station between HU MP 73.22 (OH Mid-Hudson Highway) and MP 73.46 (OH Main Street).</a:t>
            </a:r>
          </a:p>
          <a:p>
            <a:pPr marL="685783" lvl="1" indent="-336542" defTabSz="914378">
              <a:lnSpc>
                <a:spcPct val="150000"/>
              </a:lnSpc>
              <a:spcBef>
                <a:spcPts val="600"/>
              </a:spcBef>
              <a:buClr>
                <a:srgbClr val="A2C816"/>
              </a:buClr>
              <a:buFont typeface="Wingdings 2" pitchFamily="18" charset="2"/>
              <a:buChar char=""/>
            </a:pPr>
            <a:r>
              <a:rPr lang="en-US" sz="1200" dirty="0"/>
              <a:t>Pumped/removed water from ROW, cleaned ROW, spread stone, located drainage structures and opened-up drainage swales. Worked with Fred A. Cook to clean drainage ditches, catch basins and pipes. </a:t>
            </a:r>
          </a:p>
          <a:p>
            <a:pPr marL="685783" lvl="1" indent="-336542" defTabSz="914378">
              <a:lnSpc>
                <a:spcPct val="150000"/>
              </a:lnSpc>
              <a:spcBef>
                <a:spcPts val="600"/>
              </a:spcBef>
              <a:buClr>
                <a:srgbClr val="A2C816"/>
              </a:buClr>
              <a:buFont typeface="Wingdings 2" pitchFamily="18" charset="2"/>
              <a:buChar char=""/>
            </a:pPr>
            <a:r>
              <a:rPr lang="en-US" sz="1200" dirty="0"/>
              <a:t>Performed ROW drainage improvements (re-establish existing swales) project to support Capital Department on the Port Jervis Line between MP JS 62.3 and MP JS 62.6. </a:t>
            </a:r>
          </a:p>
          <a:p>
            <a:pPr marL="685783" lvl="1" indent="-336542" defTabSz="914378">
              <a:lnSpc>
                <a:spcPct val="150000"/>
              </a:lnSpc>
              <a:spcBef>
                <a:spcPts val="600"/>
              </a:spcBef>
              <a:buClr>
                <a:srgbClr val="A2C816"/>
              </a:buClr>
              <a:buFont typeface="Wingdings 2" pitchFamily="18" charset="2"/>
              <a:buChar char=""/>
            </a:pPr>
            <a:r>
              <a:rPr lang="en-US" sz="1200" dirty="0"/>
              <a:t>Worked with Fred A. Cook to clean catch basins, drainage pipes, and slot drains at Beacon Station parking lot (Hudson River side) to support Capital Department for future repaving. </a:t>
            </a:r>
          </a:p>
          <a:p>
            <a:pPr marL="685783" lvl="1" indent="-336542" defTabSz="914378">
              <a:lnSpc>
                <a:spcPct val="150000"/>
              </a:lnSpc>
              <a:spcBef>
                <a:spcPts val="600"/>
              </a:spcBef>
              <a:buClr>
                <a:srgbClr val="A2C816"/>
              </a:buClr>
              <a:buFont typeface="Wingdings 2" pitchFamily="18" charset="2"/>
              <a:buChar char=""/>
            </a:pPr>
            <a:r>
              <a:rPr lang="en-US" sz="1200" dirty="0"/>
              <a:t>Inspected Hudson Line (MP 61 to MP 73) culvert inlets/outlets and cleared blockages where necessary. </a:t>
            </a:r>
          </a:p>
          <a:p>
            <a:pPr marL="685783" lvl="1" indent="-336542" defTabSz="914378">
              <a:lnSpc>
                <a:spcPct val="150000"/>
              </a:lnSpc>
              <a:spcBef>
                <a:spcPts val="600"/>
              </a:spcBef>
              <a:buClr>
                <a:srgbClr val="A2C816"/>
              </a:buClr>
              <a:buFont typeface="Wingdings 2" pitchFamily="18" charset="2"/>
              <a:buChar char=""/>
            </a:pPr>
            <a:r>
              <a:rPr lang="en-US" sz="1200" dirty="0"/>
              <a:t>Cleaned the outlet of the culvert at HA MP 60.5 (Peckham Crossing) in support of Track Department high water concern. </a:t>
            </a:r>
          </a:p>
          <a:p>
            <a:pPr marL="685783" lvl="1" indent="-336542" defTabSz="914378">
              <a:lnSpc>
                <a:spcPct val="150000"/>
              </a:lnSpc>
              <a:spcBef>
                <a:spcPts val="600"/>
              </a:spcBef>
              <a:buClr>
                <a:srgbClr val="A2C816"/>
              </a:buClr>
              <a:buFont typeface="Wingdings 2" pitchFamily="18" charset="2"/>
              <a:buChar char=""/>
            </a:pPr>
            <a:r>
              <a:rPr lang="en-US" sz="1200" dirty="0"/>
              <a:t>Removed debris accumulation at the inlet to the new drainage pipe at </a:t>
            </a:r>
            <a:r>
              <a:rPr lang="en-US" sz="1200" dirty="0" err="1"/>
              <a:t>Dykemans</a:t>
            </a:r>
            <a:r>
              <a:rPr lang="en-US" sz="1200" dirty="0"/>
              <a:t> crossing in Brewster, NY.  </a:t>
            </a:r>
          </a:p>
          <a:p>
            <a:pPr marL="685783" lvl="1" indent="-336542" defTabSz="914378">
              <a:lnSpc>
                <a:spcPct val="150000"/>
              </a:lnSpc>
              <a:spcBef>
                <a:spcPts val="600"/>
              </a:spcBef>
              <a:buClr>
                <a:srgbClr val="A2C816"/>
              </a:buClr>
              <a:buFont typeface="Wingdings 2" pitchFamily="18" charset="2"/>
              <a:buChar char=""/>
            </a:pPr>
            <a:r>
              <a:rPr lang="en-US" sz="1200" dirty="0"/>
              <a:t>Inspected/cleared Harlem Line recurring beaver dam obstructions.  </a:t>
            </a:r>
          </a:p>
          <a:p>
            <a:pPr marL="685783" lvl="1" indent="-336542" defTabSz="914378">
              <a:lnSpc>
                <a:spcPct val="150000"/>
              </a:lnSpc>
              <a:spcBef>
                <a:spcPts val="600"/>
              </a:spcBef>
              <a:buClr>
                <a:srgbClr val="A2C816"/>
              </a:buClr>
              <a:buFont typeface="Wingdings 2" pitchFamily="18" charset="2"/>
              <a:buChar char=""/>
            </a:pPr>
            <a:r>
              <a:rPr lang="en-US" sz="1200" dirty="0"/>
              <a:t>Inspected and cleared blockages from various Port Jervis Line culvert inlets/outlets. </a:t>
            </a:r>
          </a:p>
          <a:p>
            <a:pPr marL="685783" lvl="1" indent="-336542" defTabSz="914378">
              <a:lnSpc>
                <a:spcPct val="150000"/>
              </a:lnSpc>
              <a:spcBef>
                <a:spcPts val="600"/>
              </a:spcBef>
              <a:buClr>
                <a:srgbClr val="A2C816"/>
              </a:buClr>
              <a:buFont typeface="Wingdings 2" pitchFamily="18" charset="2"/>
              <a:buChar char=""/>
            </a:pPr>
            <a:r>
              <a:rPr lang="en-US" sz="1200" dirty="0"/>
              <a:t>Removed beaver dam obstruction at inlet to culvert located at JS 47.28 (end of Bond Street, Central Valley, NY) in response to Trouble Ticket dated 5/21/2020. </a:t>
            </a:r>
          </a:p>
        </p:txBody>
      </p:sp>
    </p:spTree>
    <p:extLst>
      <p:ext uri="{BB962C8B-B14F-4D97-AF65-F5344CB8AC3E}">
        <p14:creationId xmlns:p14="http://schemas.microsoft.com/office/powerpoint/2010/main" val="3436282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8BFC5D-4086-4380-A5FA-06E05220EB26}"/>
              </a:ext>
            </a:extLst>
          </p:cNvPr>
          <p:cNvSpPr/>
          <p:nvPr/>
        </p:nvSpPr>
        <p:spPr>
          <a:xfrm>
            <a:off x="752556" y="299414"/>
            <a:ext cx="7230490"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solidFill>
                  <a:prstClr val="black"/>
                </a:solidFill>
                <a:latin typeface="+mj-lt"/>
                <a:ea typeface="Geneva" charset="0"/>
              </a:rPr>
              <a:t>Major Track Outage Highlights</a:t>
            </a:r>
            <a:endParaRPr lang="en-US" sz="1400" b="1" strike="sngStrike" dirty="0">
              <a:solidFill>
                <a:prstClr val="black"/>
              </a:solidFill>
              <a:latin typeface="+mj-lt"/>
              <a:ea typeface="Geneva" charset="0"/>
            </a:endParaRPr>
          </a:p>
        </p:txBody>
      </p:sp>
      <p:sp>
        <p:nvSpPr>
          <p:cNvPr id="11" name="Rectangle 10">
            <a:extLst>
              <a:ext uri="{FF2B5EF4-FFF2-40B4-BE49-F238E27FC236}">
                <a16:creationId xmlns:a16="http://schemas.microsoft.com/office/drawing/2014/main" id="{24ADF1D6-EE70-4E0A-959C-B0E973FDD619}"/>
              </a:ext>
            </a:extLst>
          </p:cNvPr>
          <p:cNvSpPr/>
          <p:nvPr/>
        </p:nvSpPr>
        <p:spPr>
          <a:xfrm>
            <a:off x="639433" y="932266"/>
            <a:ext cx="8198939" cy="2350195"/>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400" b="1" dirty="0">
                <a:latin typeface="+mn-lt"/>
                <a:cs typeface="Arial" panose="020B0604020202020204" pitchFamily="34" charset="0"/>
              </a:rPr>
              <a:t>GCT</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Track dept. cleaning the Lower Level while OOS</a:t>
            </a:r>
          </a:p>
          <a:p>
            <a:pPr marL="1600183" lvl="3" indent="-336542" defTabSz="914378">
              <a:lnSpc>
                <a:spcPct val="150000"/>
              </a:lnSpc>
              <a:spcBef>
                <a:spcPts val="600"/>
              </a:spcBef>
              <a:buClr>
                <a:srgbClr val="A2C816"/>
              </a:buClr>
              <a:buFont typeface="Wingdings 2" pitchFamily="18" charset="2"/>
              <a:buChar char=""/>
            </a:pPr>
            <a:r>
              <a:rPr lang="en-US" sz="1200" dirty="0">
                <a:latin typeface="+mn-lt"/>
                <a:cs typeface="Arial" panose="020B0604020202020204" pitchFamily="34" charset="0"/>
              </a:rPr>
              <a:t>Took 4 tracks at a time on the lower level to clean and tackle misc. track conditions (tie plates, block tie etc.) </a:t>
            </a:r>
            <a:r>
              <a:rPr lang="en-US" sz="1200" b="1" dirty="0">
                <a:latin typeface="+mn-lt"/>
                <a:cs typeface="Arial" panose="020B0604020202020204" pitchFamily="34" charset="0"/>
              </a:rPr>
              <a:t>See slide 8</a:t>
            </a:r>
          </a:p>
          <a:p>
            <a:pPr marL="1142983" lvl="2" indent="-336542" defTabSz="914378">
              <a:lnSpc>
                <a:spcPct val="150000"/>
              </a:lnSpc>
              <a:spcBef>
                <a:spcPts val="600"/>
              </a:spcBef>
              <a:buClr>
                <a:srgbClr val="A2C816"/>
              </a:buClr>
              <a:buFont typeface="Wingdings 2" pitchFamily="18" charset="2"/>
              <a:buChar char=""/>
            </a:pPr>
            <a:r>
              <a:rPr lang="en-US" sz="1200" dirty="0">
                <a:latin typeface="+mn-lt"/>
                <a:cs typeface="Arial" panose="020B0604020202020204" pitchFamily="34" charset="0"/>
              </a:rPr>
              <a:t>Replaced 745/705 </a:t>
            </a:r>
            <a:r>
              <a:rPr lang="en-US" sz="1200" dirty="0" err="1">
                <a:latin typeface="+mn-lt"/>
                <a:cs typeface="Arial" panose="020B0604020202020204" pitchFamily="34" charset="0"/>
              </a:rPr>
              <a:t>switchpoint</a:t>
            </a:r>
            <a:r>
              <a:rPr lang="en-US" sz="1200" dirty="0">
                <a:latin typeface="+mn-lt"/>
                <a:cs typeface="Arial" panose="020B0604020202020204" pitchFamily="34" charset="0"/>
              </a:rPr>
              <a:t> and stock rail on Ladder T on a continuous outage</a:t>
            </a:r>
          </a:p>
          <a:p>
            <a:pPr marL="1600183" lvl="3" indent="-336542" defTabSz="914378">
              <a:lnSpc>
                <a:spcPct val="150000"/>
              </a:lnSpc>
              <a:spcBef>
                <a:spcPts val="600"/>
              </a:spcBef>
              <a:buClr>
                <a:srgbClr val="A2C816"/>
              </a:buClr>
              <a:buFont typeface="Wingdings 2" pitchFamily="18" charset="2"/>
              <a:buChar char=""/>
            </a:pPr>
            <a:r>
              <a:rPr lang="en-US" sz="1200" dirty="0">
                <a:latin typeface="+mn-lt"/>
                <a:cs typeface="Arial" panose="020B0604020202020204" pitchFamily="34" charset="0"/>
              </a:rPr>
              <a:t>Would have worked 1 extended, overnight shift but because LL is closed we can take it OOS and work over 3 days.  </a:t>
            </a:r>
            <a:r>
              <a:rPr lang="en-US" sz="1200" b="1" dirty="0">
                <a:latin typeface="+mn-lt"/>
                <a:cs typeface="Arial" panose="020B0604020202020204" pitchFamily="34" charset="0"/>
              </a:rPr>
              <a:t>See slide 8</a:t>
            </a:r>
            <a:endParaRPr lang="en-US" sz="1200" b="1" dirty="0">
              <a:solidFill>
                <a:srgbClr val="000000"/>
              </a:solidFill>
              <a:latin typeface="+mn-lt"/>
              <a:cs typeface="Arial" panose="020B0604020202020204" pitchFamily="34" charset="0"/>
            </a:endParaRPr>
          </a:p>
        </p:txBody>
      </p:sp>
      <p:sp>
        <p:nvSpPr>
          <p:cNvPr id="3" name="Rectangle 2">
            <a:extLst>
              <a:ext uri="{FF2B5EF4-FFF2-40B4-BE49-F238E27FC236}">
                <a16:creationId xmlns:a16="http://schemas.microsoft.com/office/drawing/2014/main" id="{9301CFD4-50AD-43EA-B79A-8FBE6D615564}"/>
              </a:ext>
            </a:extLst>
          </p:cNvPr>
          <p:cNvSpPr/>
          <p:nvPr/>
        </p:nvSpPr>
        <p:spPr>
          <a:xfrm>
            <a:off x="752556" y="3202210"/>
            <a:ext cx="8198939" cy="2981137"/>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400" b="1" dirty="0">
                <a:latin typeface="+mn-lt"/>
                <a:cs typeface="Arial" panose="020B0604020202020204" pitchFamily="34" charset="0"/>
              </a:rPr>
              <a:t>Mott Haven</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Tested all of MO territory with SRS129 in record time.  </a:t>
            </a:r>
            <a:r>
              <a:rPr lang="en-US" sz="1200" b="1" dirty="0">
                <a:latin typeface="+mn-lt"/>
                <a:cs typeface="Arial" panose="020B0604020202020204" pitchFamily="34" charset="0"/>
              </a:rPr>
              <a:t>See slide 7</a:t>
            </a:r>
          </a:p>
          <a:p>
            <a:pPr marL="1600183" lvl="3"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80% of territory could be done on days without night outages due to current schedule.</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Surfacing CP 5 </a:t>
            </a:r>
            <a:r>
              <a:rPr lang="en-US" sz="1200" b="1" dirty="0">
                <a:latin typeface="+mn-lt"/>
                <a:cs typeface="Arial" panose="020B0604020202020204" pitchFamily="34" charset="0"/>
              </a:rPr>
              <a:t>See slide 6</a:t>
            </a:r>
          </a:p>
          <a:p>
            <a:pPr marL="1600183" lvl="3" indent="-336542" defTabSz="914378">
              <a:lnSpc>
                <a:spcPct val="150000"/>
              </a:lnSpc>
              <a:spcBef>
                <a:spcPts val="600"/>
              </a:spcBef>
              <a:buClr>
                <a:srgbClr val="92D050"/>
              </a:buClr>
              <a:buFont typeface="Wingdings 2" pitchFamily="18" charset="2"/>
              <a:buChar char=""/>
            </a:pPr>
            <a:r>
              <a:rPr lang="en-US" sz="1200" dirty="0">
                <a:latin typeface="+mn-lt"/>
                <a:cs typeface="Arial" panose="020B0604020202020204" pitchFamily="34" charset="0"/>
              </a:rPr>
              <a:t>Hard outages to get due to exchange between Hudson and Harlem, we were able to take 20 hour windows to surface 13A, N24B, 45, 47 switches all surfaced last week</a:t>
            </a:r>
          </a:p>
          <a:p>
            <a:pPr marL="1142983" lvl="2" indent="-336542" defTabSz="914378">
              <a:lnSpc>
                <a:spcPct val="150000"/>
              </a:lnSpc>
              <a:spcBef>
                <a:spcPts val="600"/>
              </a:spcBef>
              <a:buClr>
                <a:srgbClr val="92D050"/>
              </a:buClr>
              <a:buFont typeface="Wingdings 2" pitchFamily="18" charset="2"/>
              <a:buChar char=""/>
            </a:pPr>
            <a:r>
              <a:rPr lang="en-US" sz="1200" dirty="0">
                <a:latin typeface="+mn-lt"/>
                <a:cs typeface="Arial" panose="020B0604020202020204" pitchFamily="34" charset="0"/>
              </a:rPr>
              <a:t>Sandy Contractor (Trk 1 between CP 6 and CP 8, Trk 2 CP 10 to CP 11) and Harlem Express Contractor (Trk 2 CP 112 to CP 212 and Trk 3 inside CP 112) granted continuous outages that would have taken multiple weekends of force account support.</a:t>
            </a:r>
          </a:p>
        </p:txBody>
      </p:sp>
    </p:spTree>
    <p:extLst>
      <p:ext uri="{BB962C8B-B14F-4D97-AF65-F5344CB8AC3E}">
        <p14:creationId xmlns:p14="http://schemas.microsoft.com/office/powerpoint/2010/main" val="138781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8BFC5D-4086-4380-A5FA-06E05220EB26}"/>
              </a:ext>
            </a:extLst>
          </p:cNvPr>
          <p:cNvSpPr/>
          <p:nvPr/>
        </p:nvSpPr>
        <p:spPr>
          <a:xfrm>
            <a:off x="318922" y="203162"/>
            <a:ext cx="7230490"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solidFill>
                  <a:prstClr val="black"/>
                </a:solidFill>
                <a:latin typeface="+mn-lt"/>
                <a:ea typeface="Geneva" charset="0"/>
              </a:rPr>
              <a:t>Major Track Outage Highlights</a:t>
            </a:r>
            <a:endParaRPr lang="en-US" sz="1400" b="1" strike="sngStrike" dirty="0">
              <a:solidFill>
                <a:prstClr val="black"/>
              </a:solidFill>
              <a:latin typeface="+mn-lt"/>
              <a:ea typeface="Geneva" charset="0"/>
            </a:endParaRPr>
          </a:p>
        </p:txBody>
      </p:sp>
      <p:sp>
        <p:nvSpPr>
          <p:cNvPr id="10" name="Rectangle 9">
            <a:extLst>
              <a:ext uri="{FF2B5EF4-FFF2-40B4-BE49-F238E27FC236}">
                <a16:creationId xmlns:a16="http://schemas.microsoft.com/office/drawing/2014/main" id="{DD55F0C0-E88A-48DB-A193-D4963CE5CE13}"/>
              </a:ext>
            </a:extLst>
          </p:cNvPr>
          <p:cNvSpPr/>
          <p:nvPr/>
        </p:nvSpPr>
        <p:spPr>
          <a:xfrm>
            <a:off x="247586" y="532409"/>
            <a:ext cx="8726732" cy="2350195"/>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400" b="1" dirty="0">
                <a:cs typeface="Arial" panose="020B0604020202020204" pitchFamily="34" charset="0"/>
              </a:rPr>
              <a:t>Hudson </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Rail jobs: 37 curve high and low side on both tracks 2 and 1 were completed by NY Projects, Scheduled for later in the year but completed now due to workforce reductions in </a:t>
            </a:r>
            <a:r>
              <a:rPr lang="en-US" sz="1200" dirty="0" err="1">
                <a:latin typeface="+mn-lt"/>
                <a:cs typeface="Arial" panose="020B0604020202020204" pitchFamily="34" charset="0"/>
              </a:rPr>
              <a:t>MoW</a:t>
            </a:r>
            <a:r>
              <a:rPr lang="en-US" sz="1200" dirty="0">
                <a:latin typeface="+mn-lt"/>
                <a:cs typeface="Arial" panose="020B0604020202020204" pitchFamily="34" charset="0"/>
              </a:rPr>
              <a:t>.  </a:t>
            </a:r>
            <a:r>
              <a:rPr lang="en-US" sz="1200" b="1" dirty="0">
                <a:latin typeface="+mn-lt"/>
                <a:cs typeface="Arial" panose="020B0604020202020204" pitchFamily="34" charset="0"/>
              </a:rPr>
              <a:t>See slide 5</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Sperry testing: Both POK and Harmon track will have their entire subdivision tested in record time – both a product of the current operating schedule and frequency of testing. </a:t>
            </a:r>
            <a:r>
              <a:rPr lang="en-US" sz="1200" b="1" dirty="0">
                <a:latin typeface="+mn-lt"/>
                <a:cs typeface="Arial" panose="020B0604020202020204" pitchFamily="34" charset="0"/>
              </a:rPr>
              <a:t>See slide 7</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Built Cortlandt temporary platform much quicker and less track outages required. </a:t>
            </a:r>
            <a:r>
              <a:rPr lang="en-US" sz="1200" b="1" dirty="0">
                <a:latin typeface="+mn-lt"/>
                <a:cs typeface="Arial" panose="020B0604020202020204" pitchFamily="34" charset="0"/>
              </a:rPr>
              <a:t>See slide 12</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Hudson Express cable contractor work continued with no impacts to schedule </a:t>
            </a:r>
          </a:p>
        </p:txBody>
      </p:sp>
      <p:sp>
        <p:nvSpPr>
          <p:cNvPr id="6" name="Rectangle 5">
            <a:extLst>
              <a:ext uri="{FF2B5EF4-FFF2-40B4-BE49-F238E27FC236}">
                <a16:creationId xmlns:a16="http://schemas.microsoft.com/office/drawing/2014/main" id="{307B81C2-A2FE-4FC7-AD45-32BF4A8F9D58}"/>
              </a:ext>
            </a:extLst>
          </p:cNvPr>
          <p:cNvSpPr/>
          <p:nvPr/>
        </p:nvSpPr>
        <p:spPr>
          <a:xfrm>
            <a:off x="247585" y="2987728"/>
            <a:ext cx="8648828" cy="3535135"/>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400" b="1" dirty="0">
                <a:cs typeface="Arial" panose="020B0604020202020204" pitchFamily="34" charset="0"/>
              </a:rPr>
              <a:t>Harlem </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CP 119 Switch Renewal: not on original 2020 plan but pursued due to limited ridership and the ability to secure use of the Parking lot adjacent to CP 119; Outage was also taken continuous due to the operating schedule which drastically cut down on the expected duration</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HA 19.35 bridge timbers replacement.  </a:t>
            </a:r>
            <a:r>
              <a:rPr lang="en-US" sz="1200" b="1" dirty="0">
                <a:latin typeface="+mn-lt"/>
                <a:cs typeface="Arial" panose="020B0604020202020204" pitchFamily="34" charset="0"/>
              </a:rPr>
              <a:t>See slide 10</a:t>
            </a:r>
          </a:p>
          <a:p>
            <a:pPr marL="1600183" lvl="3"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This was an extra job that was not in the plan for 2020, would have been really tough and probably 4 weekends of work. Work completed in a 7 day period</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Harlem express cable CP 130 to CP 136: Planned as weekend and night work during 2020. Took it continuous instead due to the whole workforce reduction issues with Power/Signal</a:t>
            </a:r>
          </a:p>
          <a:p>
            <a:pPr marL="1142983" lvl="2" indent="-336542" defTabSz="914378">
              <a:lnSpc>
                <a:spcPct val="150000"/>
              </a:lnSpc>
              <a:spcBef>
                <a:spcPts val="600"/>
              </a:spcBef>
              <a:buClr>
                <a:srgbClr val="002060"/>
              </a:buClr>
              <a:buFont typeface="Wingdings 2" pitchFamily="18" charset="2"/>
              <a:buChar char=""/>
            </a:pPr>
            <a:r>
              <a:rPr lang="en-US" sz="1200" dirty="0">
                <a:latin typeface="+mn-lt"/>
                <a:cs typeface="Arial" panose="020B0604020202020204" pitchFamily="34" charset="0"/>
              </a:rPr>
              <a:t>Wassaic bridge work: Weekend service cancelled and no busses provided due to ridership.  Track dept. replaced and surfaced a GEO hit on muddy river bridge</a:t>
            </a:r>
          </a:p>
        </p:txBody>
      </p:sp>
    </p:spTree>
    <p:extLst>
      <p:ext uri="{BB962C8B-B14F-4D97-AF65-F5344CB8AC3E}">
        <p14:creationId xmlns:p14="http://schemas.microsoft.com/office/powerpoint/2010/main" val="365724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8BFC5D-4086-4380-A5FA-06E05220EB26}"/>
              </a:ext>
            </a:extLst>
          </p:cNvPr>
          <p:cNvSpPr/>
          <p:nvPr/>
        </p:nvSpPr>
        <p:spPr>
          <a:xfrm>
            <a:off x="375484" y="154810"/>
            <a:ext cx="7230490"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solidFill>
                  <a:prstClr val="black"/>
                </a:solidFill>
                <a:latin typeface="Century Gothic"/>
                <a:ea typeface="Geneva" charset="0"/>
              </a:rPr>
              <a:t>Major Track Outage Highlights</a:t>
            </a:r>
            <a:endParaRPr lang="en-US" sz="1400" b="1" strike="sngStrike" dirty="0">
              <a:solidFill>
                <a:prstClr val="black"/>
              </a:solidFill>
              <a:latin typeface="Century Gothic"/>
              <a:ea typeface="Geneva" charset="0"/>
            </a:endParaRPr>
          </a:p>
        </p:txBody>
      </p:sp>
      <p:sp>
        <p:nvSpPr>
          <p:cNvPr id="6" name="Rectangle 5">
            <a:extLst>
              <a:ext uri="{FF2B5EF4-FFF2-40B4-BE49-F238E27FC236}">
                <a16:creationId xmlns:a16="http://schemas.microsoft.com/office/drawing/2014/main" id="{9EDEDDE8-50FF-4AD7-9075-2CF034E24898}"/>
              </a:ext>
            </a:extLst>
          </p:cNvPr>
          <p:cNvSpPr/>
          <p:nvPr/>
        </p:nvSpPr>
        <p:spPr>
          <a:xfrm>
            <a:off x="306512" y="464692"/>
            <a:ext cx="8530975" cy="6413551"/>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400" b="1" dirty="0">
                <a:cs typeface="Arial" panose="020B0604020202020204" pitchFamily="34" charset="0"/>
              </a:rPr>
              <a:t>New Haven </a:t>
            </a:r>
          </a:p>
          <a:p>
            <a:pPr marL="1142983" lvl="2"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Springdale track welding inside CP 217 and CP 216 that would have been night work done during the day due to less trains and being able to single track</a:t>
            </a:r>
          </a:p>
          <a:p>
            <a:pPr marL="1142983" lvl="2"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Geometry condition on the crossover at CP 216, was a much easier fix with almost no Amtrak trains running and less time to fix was needed</a:t>
            </a:r>
          </a:p>
          <a:p>
            <a:pPr marL="1142983" lvl="2"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Trk 1 CP 217 to CP 223 removed from service for tie condition </a:t>
            </a:r>
            <a:r>
              <a:rPr lang="en-US" sz="1200" b="1" dirty="0">
                <a:latin typeface="+mj-lt"/>
                <a:cs typeface="Arial" panose="020B0604020202020204" pitchFamily="34" charset="0"/>
              </a:rPr>
              <a:t>See slide 5</a:t>
            </a:r>
          </a:p>
          <a:p>
            <a:pPr marL="1142983" lvl="2"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Westport station – Utilized track 3 outage to cut and extend station platform </a:t>
            </a:r>
            <a:r>
              <a:rPr lang="en-US" sz="1200" b="1" dirty="0">
                <a:latin typeface="+mj-lt"/>
                <a:cs typeface="Arial" panose="020B0604020202020204" pitchFamily="34" charset="0"/>
              </a:rPr>
              <a:t>See slide 11</a:t>
            </a:r>
          </a:p>
          <a:p>
            <a:pPr marL="1142983" lvl="2"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Springdale track record time to test subdivision with SRS129.  Outside tracks included all on daytime hours.  Operation was able to single track without bridge plates to expedite testing. </a:t>
            </a:r>
            <a:r>
              <a:rPr lang="en-US" sz="1200" b="1" dirty="0">
                <a:latin typeface="+mj-lt"/>
                <a:cs typeface="Arial" panose="020B0604020202020204" pitchFamily="34" charset="0"/>
              </a:rPr>
              <a:t>See slide 7</a:t>
            </a:r>
          </a:p>
          <a:p>
            <a:pPr marL="1142983" lvl="2"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Branch outages: Planned for later in the year but taken now due to limited ridership.  </a:t>
            </a:r>
            <a:r>
              <a:rPr lang="en-US" sz="1200" b="1" dirty="0">
                <a:latin typeface="+mj-lt"/>
                <a:cs typeface="Arial" panose="020B0604020202020204" pitchFamily="34" charset="0"/>
              </a:rPr>
              <a:t>See slide 5</a:t>
            </a:r>
          </a:p>
          <a:p>
            <a:pPr marL="1600183" lvl="3"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Danbury Branch continuous outage for ties, crossing renewal, bridge timber replacement and cycle surfacing </a:t>
            </a:r>
          </a:p>
          <a:p>
            <a:pPr marL="1600183" lvl="3" indent="-336542" defTabSz="914378">
              <a:lnSpc>
                <a:spcPct val="150000"/>
              </a:lnSpc>
              <a:spcBef>
                <a:spcPts val="600"/>
              </a:spcBef>
              <a:buClr>
                <a:srgbClr val="002060"/>
              </a:buClr>
              <a:buFont typeface="Wingdings 2" pitchFamily="18" charset="2"/>
              <a:buChar char=""/>
            </a:pPr>
            <a:r>
              <a:rPr lang="en-US" sz="1200" dirty="0">
                <a:latin typeface="+mj-lt"/>
                <a:cs typeface="Arial" panose="020B0604020202020204" pitchFamily="34" charset="0"/>
              </a:rPr>
              <a:t>Waterbury Branch continuous outage for ties and Signal contractor </a:t>
            </a:r>
          </a:p>
          <a:p>
            <a:pPr marL="1142983" lvl="2" indent="-336542" defTabSz="914378">
              <a:lnSpc>
                <a:spcPct val="150000"/>
              </a:lnSpc>
              <a:spcBef>
                <a:spcPts val="600"/>
              </a:spcBef>
              <a:buClr>
                <a:srgbClr val="92D050"/>
              </a:buClr>
              <a:buFont typeface="Wingdings 2" pitchFamily="18" charset="2"/>
              <a:buChar char=""/>
            </a:pPr>
            <a:r>
              <a:rPr lang="en-US" sz="1200" dirty="0" err="1">
                <a:latin typeface="+mn-lt"/>
                <a:cs typeface="Arial" panose="020B0604020202020204" pitchFamily="34" charset="0"/>
              </a:rPr>
              <a:t>Mudspot</a:t>
            </a:r>
            <a:r>
              <a:rPr lang="en-US" sz="1200" dirty="0">
                <a:latin typeface="+mn-lt"/>
                <a:cs typeface="Arial" panose="020B0604020202020204" pitchFamily="34" charset="0"/>
              </a:rPr>
              <a:t> </a:t>
            </a:r>
            <a:r>
              <a:rPr lang="en-US" sz="1200" dirty="0" err="1">
                <a:latin typeface="+mn-lt"/>
                <a:cs typeface="Arial" panose="020B0604020202020204" pitchFamily="34" charset="0"/>
              </a:rPr>
              <a:t>SMARTrack</a:t>
            </a:r>
            <a:r>
              <a:rPr lang="en-US" sz="1200" dirty="0">
                <a:latin typeface="+mn-lt"/>
                <a:cs typeface="Arial" panose="020B0604020202020204" pitchFamily="34" charset="0"/>
              </a:rPr>
              <a:t> outage on track 2 between CP 266 and CP 271, will run </a:t>
            </a:r>
            <a:r>
              <a:rPr lang="en-US" sz="1200" dirty="0" err="1">
                <a:latin typeface="+mn-lt"/>
                <a:cs typeface="Arial" panose="020B0604020202020204" pitchFamily="34" charset="0"/>
              </a:rPr>
              <a:t>railvac</a:t>
            </a:r>
            <a:r>
              <a:rPr lang="en-US" sz="1200" dirty="0">
                <a:latin typeface="+mn-lt"/>
                <a:cs typeface="Arial" panose="020B0604020202020204" pitchFamily="34" charset="0"/>
              </a:rPr>
              <a:t> and CWPs out there to address multiple </a:t>
            </a:r>
            <a:r>
              <a:rPr lang="en-US" sz="1200" dirty="0" err="1">
                <a:latin typeface="+mn-lt"/>
                <a:cs typeface="Arial" panose="020B0604020202020204" pitchFamily="34" charset="0"/>
              </a:rPr>
              <a:t>mudspots</a:t>
            </a:r>
            <a:r>
              <a:rPr lang="en-US" sz="1200" dirty="0">
                <a:latin typeface="+mn-lt"/>
                <a:cs typeface="Arial" panose="020B0604020202020204" pitchFamily="34" charset="0"/>
              </a:rPr>
              <a:t>.  </a:t>
            </a:r>
            <a:r>
              <a:rPr lang="en-US" sz="1200" b="1" dirty="0">
                <a:latin typeface="+mn-lt"/>
                <a:cs typeface="Arial" panose="020B0604020202020204" pitchFamily="34" charset="0"/>
              </a:rPr>
              <a:t>See slide 5</a:t>
            </a:r>
          </a:p>
          <a:p>
            <a:pPr marL="1142983" lvl="2" indent="-336542" defTabSz="914378">
              <a:lnSpc>
                <a:spcPct val="150000"/>
              </a:lnSpc>
              <a:spcBef>
                <a:spcPts val="600"/>
              </a:spcBef>
              <a:buClr>
                <a:srgbClr val="92D050"/>
              </a:buClr>
              <a:buFont typeface="Wingdings 2" pitchFamily="18" charset="2"/>
              <a:buChar char=""/>
            </a:pPr>
            <a:r>
              <a:rPr lang="en-US" sz="1200" dirty="0">
                <a:latin typeface="+mn-lt"/>
                <a:cs typeface="Arial" panose="020B0604020202020204" pitchFamily="34" charset="0"/>
              </a:rPr>
              <a:t>CP 234 46A and 46B switch replacement complete, moving on to the 68 and 810 switches. This outage would have again been very difficult operationally because it closes Stamford yard. Thus far, this 7 day outage continuous outage has removed 6 weekends of work with little impact to the operation. </a:t>
            </a:r>
            <a:r>
              <a:rPr lang="en-US" sz="1200" b="1" dirty="0">
                <a:latin typeface="+mn-lt"/>
                <a:cs typeface="Arial" panose="020B0604020202020204" pitchFamily="34" charset="0"/>
              </a:rPr>
              <a:t>See slide 6</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11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449501-BFC8-4D34-BCA1-ABB88E8990E6}"/>
              </a:ext>
            </a:extLst>
          </p:cNvPr>
          <p:cNvSpPr/>
          <p:nvPr/>
        </p:nvSpPr>
        <p:spPr>
          <a:xfrm rot="10800000" flipV="1">
            <a:off x="597930" y="4234462"/>
            <a:ext cx="8147738" cy="414088"/>
          </a:xfrm>
          <a:prstGeom prst="rect">
            <a:avLst/>
          </a:prstGeom>
        </p:spPr>
        <p:txBody>
          <a:bodyPr wrap="square">
            <a:spAutoFit/>
          </a:bodyPr>
          <a:lstStyle/>
          <a:p>
            <a:pPr marL="342892" indent="-342892" algn="just" defTabSz="914378">
              <a:lnSpc>
                <a:spcPct val="150000"/>
              </a:lnSpc>
              <a:spcBef>
                <a:spcPts val="2000"/>
              </a:spcBef>
              <a:buClr>
                <a:srgbClr val="002060"/>
              </a:buClr>
              <a:buFont typeface="Wingdings 2" panose="05020102010507070707" pitchFamily="18" charset="2"/>
              <a:buChar char=""/>
            </a:pPr>
            <a:r>
              <a:rPr lang="en-US" sz="1600" b="1" dirty="0">
                <a:latin typeface="Century Gothic"/>
                <a:ea typeface="Geneva" charset="0"/>
              </a:rPr>
              <a:t>Rail Replacement </a:t>
            </a:r>
          </a:p>
        </p:txBody>
      </p:sp>
      <p:sp>
        <p:nvSpPr>
          <p:cNvPr id="18" name="Rectangle 17">
            <a:extLst>
              <a:ext uri="{FF2B5EF4-FFF2-40B4-BE49-F238E27FC236}">
                <a16:creationId xmlns:a16="http://schemas.microsoft.com/office/drawing/2014/main" id="{538BFC5D-4086-4380-A5FA-06E05220EB26}"/>
              </a:ext>
            </a:extLst>
          </p:cNvPr>
          <p:cNvSpPr/>
          <p:nvPr/>
        </p:nvSpPr>
        <p:spPr>
          <a:xfrm>
            <a:off x="597930" y="661424"/>
            <a:ext cx="7230490"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solidFill>
                  <a:prstClr val="black"/>
                </a:solidFill>
                <a:latin typeface="Century Gothic"/>
                <a:ea typeface="Geneva" charset="0"/>
              </a:rPr>
              <a:t>Production Tie Replacement – 11,845 during COVID19 </a:t>
            </a:r>
            <a:endParaRPr lang="en-US" sz="1400" b="1" strike="sngStrike" dirty="0">
              <a:solidFill>
                <a:prstClr val="black"/>
              </a:solidFill>
              <a:latin typeface="Century Gothic"/>
              <a:ea typeface="Geneva" charset="0"/>
            </a:endParaRPr>
          </a:p>
        </p:txBody>
      </p:sp>
      <p:sp>
        <p:nvSpPr>
          <p:cNvPr id="19" name="Rectangle 18">
            <a:extLst>
              <a:ext uri="{FF2B5EF4-FFF2-40B4-BE49-F238E27FC236}">
                <a16:creationId xmlns:a16="http://schemas.microsoft.com/office/drawing/2014/main" id="{5C3AC16E-DB1C-49D6-A52B-2D2CE11F6CEF}"/>
              </a:ext>
            </a:extLst>
          </p:cNvPr>
          <p:cNvSpPr/>
          <p:nvPr/>
        </p:nvSpPr>
        <p:spPr>
          <a:xfrm>
            <a:off x="597930" y="2654987"/>
            <a:ext cx="7759084"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solidFill>
                  <a:prstClr val="black"/>
                </a:solidFill>
                <a:latin typeface="Century Gothic"/>
                <a:ea typeface="Geneva" charset="0"/>
              </a:rPr>
              <a:t>Production Mini Tie Replacement – May 2, 2020 – May 31, 2020</a:t>
            </a:r>
          </a:p>
        </p:txBody>
      </p:sp>
      <p:sp>
        <p:nvSpPr>
          <p:cNvPr id="11" name="Rectangle 10">
            <a:extLst>
              <a:ext uri="{FF2B5EF4-FFF2-40B4-BE49-F238E27FC236}">
                <a16:creationId xmlns:a16="http://schemas.microsoft.com/office/drawing/2014/main" id="{24ADF1D6-EE70-4E0A-959C-B0E973FDD619}"/>
              </a:ext>
            </a:extLst>
          </p:cNvPr>
          <p:cNvSpPr/>
          <p:nvPr/>
        </p:nvSpPr>
        <p:spPr>
          <a:xfrm>
            <a:off x="989813" y="4826977"/>
            <a:ext cx="6978826" cy="307777"/>
          </a:xfrm>
          <a:prstGeom prst="rect">
            <a:avLst/>
          </a:prstGeom>
        </p:spPr>
        <p:txBody>
          <a:bodyPr wrap="square">
            <a:spAutoFit/>
          </a:bodyPr>
          <a:lstStyle/>
          <a:p>
            <a:r>
              <a:rPr lang="en-US" sz="1400" dirty="0">
                <a:solidFill>
                  <a:srgbClr val="A2C816"/>
                </a:solidFill>
                <a:latin typeface="Wingdings 2" panose="05020102010507070707" pitchFamily="18" charset="2"/>
              </a:rPr>
              <a:t>¤</a:t>
            </a:r>
            <a:r>
              <a:rPr lang="en-US" sz="1400" dirty="0"/>
              <a:t> </a:t>
            </a:r>
            <a:r>
              <a:rPr lang="en-US" sz="1400" dirty="0">
                <a:solidFill>
                  <a:srgbClr val="000000"/>
                </a:solidFill>
              </a:rPr>
              <a:t> </a:t>
            </a:r>
            <a:r>
              <a:rPr lang="en-US" sz="1400" dirty="0"/>
              <a:t> </a:t>
            </a:r>
            <a:r>
              <a:rPr lang="en-US" sz="1400" dirty="0">
                <a:solidFill>
                  <a:srgbClr val="000000"/>
                </a:solidFill>
              </a:rPr>
              <a:t>Hudson, </a:t>
            </a:r>
            <a:r>
              <a:rPr lang="en-US" sz="1400" dirty="0" err="1"/>
              <a:t>Trks</a:t>
            </a:r>
            <a:r>
              <a:rPr lang="en-US" sz="1400" dirty="0"/>
              <a:t> 1 &amp; 2 </a:t>
            </a:r>
            <a:r>
              <a:rPr lang="en-US" sz="1400" dirty="0">
                <a:solidFill>
                  <a:srgbClr val="000000"/>
                </a:solidFill>
              </a:rPr>
              <a:t>Curve 37</a:t>
            </a:r>
            <a:r>
              <a:rPr lang="en-US" sz="1400" dirty="0"/>
              <a:t> </a:t>
            </a:r>
            <a:r>
              <a:rPr lang="en-US" sz="1400" dirty="0">
                <a:solidFill>
                  <a:srgbClr val="000000"/>
                </a:solidFill>
              </a:rPr>
              <a:t>1.2 miles completed</a:t>
            </a:r>
            <a:r>
              <a:rPr lang="en-US" sz="1400" dirty="0"/>
              <a:t> </a:t>
            </a:r>
          </a:p>
        </p:txBody>
      </p:sp>
      <p:graphicFrame>
        <p:nvGraphicFramePr>
          <p:cNvPr id="5" name="Table 4">
            <a:extLst>
              <a:ext uri="{FF2B5EF4-FFF2-40B4-BE49-F238E27FC236}">
                <a16:creationId xmlns:a16="http://schemas.microsoft.com/office/drawing/2014/main" id="{CC6FE7B0-93A2-4578-A514-26E9D7BC7F2F}"/>
              </a:ext>
            </a:extLst>
          </p:cNvPr>
          <p:cNvGraphicFramePr>
            <a:graphicFrameLocks noGrp="1"/>
          </p:cNvGraphicFramePr>
          <p:nvPr>
            <p:extLst>
              <p:ext uri="{D42A27DB-BD31-4B8C-83A1-F6EECF244321}">
                <p14:modId xmlns:p14="http://schemas.microsoft.com/office/powerpoint/2010/main" val="2115982374"/>
              </p:ext>
            </p:extLst>
          </p:nvPr>
        </p:nvGraphicFramePr>
        <p:xfrm>
          <a:off x="1048393" y="3171557"/>
          <a:ext cx="6721931" cy="1052730"/>
        </p:xfrm>
        <a:graphic>
          <a:graphicData uri="http://schemas.openxmlformats.org/drawingml/2006/table">
            <a:tbl>
              <a:tblPr/>
              <a:tblGrid>
                <a:gridCol w="346774">
                  <a:extLst>
                    <a:ext uri="{9D8B030D-6E8A-4147-A177-3AD203B41FA5}">
                      <a16:colId xmlns:a16="http://schemas.microsoft.com/office/drawing/2014/main" val="550065931"/>
                    </a:ext>
                  </a:extLst>
                </a:gridCol>
                <a:gridCol w="160256">
                  <a:extLst>
                    <a:ext uri="{9D8B030D-6E8A-4147-A177-3AD203B41FA5}">
                      <a16:colId xmlns:a16="http://schemas.microsoft.com/office/drawing/2014/main" val="2081561433"/>
                    </a:ext>
                  </a:extLst>
                </a:gridCol>
                <a:gridCol w="1121789">
                  <a:extLst>
                    <a:ext uri="{9D8B030D-6E8A-4147-A177-3AD203B41FA5}">
                      <a16:colId xmlns:a16="http://schemas.microsoft.com/office/drawing/2014/main" val="4246191792"/>
                    </a:ext>
                  </a:extLst>
                </a:gridCol>
                <a:gridCol w="122549">
                  <a:extLst>
                    <a:ext uri="{9D8B030D-6E8A-4147-A177-3AD203B41FA5}">
                      <a16:colId xmlns:a16="http://schemas.microsoft.com/office/drawing/2014/main" val="3563423672"/>
                    </a:ext>
                  </a:extLst>
                </a:gridCol>
                <a:gridCol w="1150070">
                  <a:extLst>
                    <a:ext uri="{9D8B030D-6E8A-4147-A177-3AD203B41FA5}">
                      <a16:colId xmlns:a16="http://schemas.microsoft.com/office/drawing/2014/main" val="1876414805"/>
                    </a:ext>
                  </a:extLst>
                </a:gridCol>
                <a:gridCol w="3820493">
                  <a:extLst>
                    <a:ext uri="{9D8B030D-6E8A-4147-A177-3AD203B41FA5}">
                      <a16:colId xmlns:a16="http://schemas.microsoft.com/office/drawing/2014/main" val="1624366583"/>
                    </a:ext>
                  </a:extLst>
                </a:gridCol>
              </a:tblGrid>
              <a:tr h="281117">
                <a:tc>
                  <a:txBody>
                    <a:bodyPr/>
                    <a:lstStyle/>
                    <a:p>
                      <a:pPr algn="l" rtl="0" fontAlgn="ctr"/>
                      <a:r>
                        <a:rPr lang="en-US" sz="1600" b="0" i="0" u="none" strike="noStrike">
                          <a:solidFill>
                            <a:srgbClr val="A2C816"/>
                          </a:solidFill>
                          <a:effectLst/>
                          <a:latin typeface="Wingdings 2" panose="05020102010507070707" pitchFamily="18" charset="2"/>
                        </a:rPr>
                        <a:t>¤</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Harlem </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423</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ties installed - Mt. Vernon West Yard</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220269295"/>
                  </a:ext>
                </a:extLst>
              </a:tr>
              <a:tr h="428748">
                <a:tc>
                  <a:txBody>
                    <a:bodyPr/>
                    <a:lstStyle/>
                    <a:p>
                      <a:pPr algn="l" rtl="0" fontAlgn="ctr"/>
                      <a:r>
                        <a:rPr lang="en-US" sz="1600" b="0" i="0" u="none" strike="noStrike">
                          <a:solidFill>
                            <a:srgbClr val="A2C816"/>
                          </a:solidFill>
                          <a:effectLst/>
                          <a:latin typeface="Wingdings 2" panose="05020102010507070707" pitchFamily="18" charset="2"/>
                        </a:rPr>
                        <a:t>¤</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New Haven</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1,143</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ties installed - CP217 - CP223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665442159"/>
                  </a:ext>
                </a:extLst>
              </a:tr>
              <a:tr h="342865">
                <a:tc>
                  <a:txBody>
                    <a:bodyPr/>
                    <a:lstStyle/>
                    <a:p>
                      <a:pPr algn="l" rtl="0" fontAlgn="ctr"/>
                      <a:r>
                        <a:rPr lang="en-US" sz="1600" b="1" i="0" u="none" strike="noStrike">
                          <a:solidFill>
                            <a:srgbClr val="A2C816"/>
                          </a:solidFill>
                          <a:effectLst/>
                          <a:latin typeface="Wingdings 2" panose="05020102010507070707" pitchFamily="18" charset="2"/>
                        </a:rPr>
                        <a:t> </a:t>
                      </a:r>
                    </a:p>
                  </a:txBody>
                  <a:tcPr marL="7620" marR="7620" marT="7620" marB="0" anchor="ctr">
                    <a:lnL>
                      <a:noFill/>
                    </a:lnL>
                    <a:lnR>
                      <a:noFill/>
                    </a:lnR>
                    <a:lnT>
                      <a:noFill/>
                    </a:lnT>
                    <a:lnB>
                      <a:noFill/>
                    </a:lnB>
                    <a:solidFill>
                      <a:srgbClr val="FFFFFF"/>
                    </a:solidFill>
                  </a:tcPr>
                </a:tc>
                <a:tc>
                  <a:txBody>
                    <a:bodyPr/>
                    <a:lstStyle/>
                    <a:p>
                      <a:pPr algn="l" fontAlgn="ctr"/>
                      <a:r>
                        <a:rPr lang="en-US" sz="1400" b="1"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rtl="0" fontAlgn="ctr"/>
                      <a:r>
                        <a:rPr lang="en-US" sz="1400" b="1"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fontAlgn="ctr"/>
                      <a:r>
                        <a:rPr lang="en-US" sz="1200" b="1"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rtl="0" fontAlgn="ctr"/>
                      <a:r>
                        <a:rPr lang="en-US" sz="1400" b="1" i="0" u="none" strike="noStrike" dirty="0">
                          <a:solidFill>
                            <a:srgbClr val="000000"/>
                          </a:solidFill>
                          <a:effectLst/>
                          <a:latin typeface="Century Gothic" panose="020B0502020202020204" pitchFamily="34" charset="0"/>
                        </a:rPr>
                        <a:t>1,566</a:t>
                      </a:r>
                    </a:p>
                  </a:txBody>
                  <a:tcPr marL="7620" marR="7620" marT="7620" marB="0" anchor="ctr">
                    <a:lnL>
                      <a:noFill/>
                    </a:lnL>
                    <a:lnR>
                      <a:noFill/>
                    </a:lnR>
                    <a:lnT>
                      <a:noFill/>
                    </a:lnT>
                    <a:lnB>
                      <a:noFill/>
                    </a:lnB>
                    <a:solidFill>
                      <a:srgbClr val="FFFFFF"/>
                    </a:solidFill>
                  </a:tcPr>
                </a:tc>
                <a:tc>
                  <a:txBody>
                    <a:bodyPr/>
                    <a:lstStyle/>
                    <a:p>
                      <a:pPr algn="l" fontAlgn="ctr"/>
                      <a:r>
                        <a:rPr lang="en-US" sz="1400" b="1" i="0" u="none" strike="noStrike" dirty="0">
                          <a:solidFill>
                            <a:srgbClr val="000000"/>
                          </a:solidFill>
                          <a:effectLst/>
                          <a:latin typeface="Century Gothic" panose="020B0502020202020204" pitchFamily="34" charset="0"/>
                        </a:rPr>
                        <a:t>Total ties installed</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804486429"/>
                  </a:ext>
                </a:extLst>
              </a:tr>
            </a:tbl>
          </a:graphicData>
        </a:graphic>
      </p:graphicFrame>
      <p:graphicFrame>
        <p:nvGraphicFramePr>
          <p:cNvPr id="6" name="Table 5">
            <a:extLst>
              <a:ext uri="{FF2B5EF4-FFF2-40B4-BE49-F238E27FC236}">
                <a16:creationId xmlns:a16="http://schemas.microsoft.com/office/drawing/2014/main" id="{20CA121D-AFBA-4B62-B25D-94CE1A73228D}"/>
              </a:ext>
            </a:extLst>
          </p:cNvPr>
          <p:cNvGraphicFramePr>
            <a:graphicFrameLocks noGrp="1"/>
          </p:cNvGraphicFramePr>
          <p:nvPr>
            <p:extLst>
              <p:ext uri="{D42A27DB-BD31-4B8C-83A1-F6EECF244321}">
                <p14:modId xmlns:p14="http://schemas.microsoft.com/office/powerpoint/2010/main" val="3809313428"/>
              </p:ext>
            </p:extLst>
          </p:nvPr>
        </p:nvGraphicFramePr>
        <p:xfrm>
          <a:off x="286845" y="1223243"/>
          <a:ext cx="6971793" cy="833764"/>
        </p:xfrm>
        <a:graphic>
          <a:graphicData uri="http://schemas.openxmlformats.org/drawingml/2006/table">
            <a:tbl>
              <a:tblPr/>
              <a:tblGrid>
                <a:gridCol w="919785">
                  <a:extLst>
                    <a:ext uri="{9D8B030D-6E8A-4147-A177-3AD203B41FA5}">
                      <a16:colId xmlns:a16="http://schemas.microsoft.com/office/drawing/2014/main" val="3946315225"/>
                    </a:ext>
                  </a:extLst>
                </a:gridCol>
                <a:gridCol w="301658">
                  <a:extLst>
                    <a:ext uri="{9D8B030D-6E8A-4147-A177-3AD203B41FA5}">
                      <a16:colId xmlns:a16="http://schemas.microsoft.com/office/drawing/2014/main" val="1195262153"/>
                    </a:ext>
                  </a:extLst>
                </a:gridCol>
                <a:gridCol w="1055802">
                  <a:extLst>
                    <a:ext uri="{9D8B030D-6E8A-4147-A177-3AD203B41FA5}">
                      <a16:colId xmlns:a16="http://schemas.microsoft.com/office/drawing/2014/main" val="3141389775"/>
                    </a:ext>
                  </a:extLst>
                </a:gridCol>
                <a:gridCol w="169683">
                  <a:extLst>
                    <a:ext uri="{9D8B030D-6E8A-4147-A177-3AD203B41FA5}">
                      <a16:colId xmlns:a16="http://schemas.microsoft.com/office/drawing/2014/main" val="1986357501"/>
                    </a:ext>
                  </a:extLst>
                </a:gridCol>
                <a:gridCol w="1065229">
                  <a:extLst>
                    <a:ext uri="{9D8B030D-6E8A-4147-A177-3AD203B41FA5}">
                      <a16:colId xmlns:a16="http://schemas.microsoft.com/office/drawing/2014/main" val="3997962441"/>
                    </a:ext>
                  </a:extLst>
                </a:gridCol>
                <a:gridCol w="3459636">
                  <a:extLst>
                    <a:ext uri="{9D8B030D-6E8A-4147-A177-3AD203B41FA5}">
                      <a16:colId xmlns:a16="http://schemas.microsoft.com/office/drawing/2014/main" val="4223235532"/>
                    </a:ext>
                  </a:extLst>
                </a:gridCol>
              </a:tblGrid>
              <a:tr h="190500">
                <a:tc>
                  <a:txBody>
                    <a:bodyPr/>
                    <a:lstStyle/>
                    <a:p>
                      <a:pPr algn="l" rtl="0" fontAlgn="ctr"/>
                      <a:r>
                        <a:rPr lang="en-US" sz="1600" b="0" i="0" u="none" strike="noStrike" dirty="0">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Danbury</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5,862</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ties installed - May 19 - Present</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670182202"/>
                  </a:ext>
                </a:extLst>
              </a:tr>
              <a:tr h="330844">
                <a:tc>
                  <a:txBody>
                    <a:bodyPr/>
                    <a:lstStyle/>
                    <a:p>
                      <a:pPr algn="l" rtl="0" fontAlgn="ctr"/>
                      <a:r>
                        <a:rPr lang="en-US" sz="1600" b="0" i="0" u="none" strike="noStrike">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Waterbury</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7,300</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ties installed - April 13 - May 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293015576"/>
                  </a:ext>
                </a:extLst>
              </a:tr>
              <a:tr h="209550">
                <a:tc>
                  <a:txBody>
                    <a:bodyPr/>
                    <a:lstStyle/>
                    <a:p>
                      <a:pPr algn="l" fontAlgn="b"/>
                      <a:r>
                        <a:rPr lang="en-US" sz="14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rtl="0" fontAlgn="ctr"/>
                      <a:r>
                        <a:rPr lang="en-US" sz="1600" b="1" i="0" u="none" strike="noStrike" dirty="0">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l" rtl="0" fontAlgn="ctr"/>
                      <a:r>
                        <a:rPr lang="en-US" sz="1400" b="1" i="0" u="none" strike="noStrike" dirty="0">
                          <a:solidFill>
                            <a:srgbClr val="000000"/>
                          </a:solidFill>
                          <a:effectLst/>
                          <a:latin typeface="Century Gothic" panose="020B0502020202020204" pitchFamily="34" charset="0"/>
                        </a:rPr>
                        <a:t>13,617</a:t>
                      </a:r>
                    </a:p>
                  </a:txBody>
                  <a:tcPr marL="7620" marR="7620" marT="7620" marB="0" anchor="ctr">
                    <a:lnL>
                      <a:noFill/>
                    </a:lnL>
                    <a:lnR>
                      <a:noFill/>
                    </a:lnR>
                    <a:lnT>
                      <a:noFill/>
                    </a:lnT>
                    <a:lnB>
                      <a:noFill/>
                    </a:lnB>
                    <a:solidFill>
                      <a:srgbClr val="FFFFFF"/>
                    </a:solidFill>
                  </a:tcPr>
                </a:tc>
                <a:tc>
                  <a:txBody>
                    <a:bodyPr/>
                    <a:lstStyle/>
                    <a:p>
                      <a:pPr algn="l" fontAlgn="b"/>
                      <a:r>
                        <a:rPr lang="en-US" sz="1400" b="1" i="0" u="none" strike="noStrike" dirty="0">
                          <a:solidFill>
                            <a:srgbClr val="000000"/>
                          </a:solidFill>
                          <a:effectLst/>
                          <a:latin typeface="Century Gothic" panose="020B0502020202020204" pitchFamily="34" charset="0"/>
                        </a:rPr>
                        <a:t> Total ties installed</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768799341"/>
                  </a:ext>
                </a:extLst>
              </a:tr>
            </a:tbl>
          </a:graphicData>
        </a:graphic>
      </p:graphicFrame>
      <p:sp>
        <p:nvSpPr>
          <p:cNvPr id="8" name="Rectangle 7">
            <a:extLst>
              <a:ext uri="{FF2B5EF4-FFF2-40B4-BE49-F238E27FC236}">
                <a16:creationId xmlns:a16="http://schemas.microsoft.com/office/drawing/2014/main" id="{170DCEDE-017D-4054-86EB-8189A421807C}"/>
              </a:ext>
            </a:extLst>
          </p:cNvPr>
          <p:cNvSpPr/>
          <p:nvPr/>
        </p:nvSpPr>
        <p:spPr>
          <a:xfrm>
            <a:off x="544107" y="353647"/>
            <a:ext cx="7603299" cy="307777"/>
          </a:xfrm>
          <a:prstGeom prst="rect">
            <a:avLst/>
          </a:prstGeom>
        </p:spPr>
        <p:txBody>
          <a:bodyPr wrap="square">
            <a:spAutoFit/>
          </a:bodyPr>
          <a:lstStyle/>
          <a:p>
            <a:pPr lvl="0" defTabSz="914378" eaLnBrk="1" fontAlgn="auto" hangingPunct="1">
              <a:spcBef>
                <a:spcPts val="2000"/>
              </a:spcBef>
              <a:spcAft>
                <a:spcPts val="0"/>
              </a:spcAft>
              <a:buClr>
                <a:srgbClr val="002060"/>
              </a:buClr>
            </a:pPr>
            <a:r>
              <a:rPr lang="en-US" sz="1400" b="1" dirty="0">
                <a:solidFill>
                  <a:prstClr val="black"/>
                </a:solidFill>
                <a:latin typeface="Century Gothic"/>
              </a:rPr>
              <a:t>Track Projects</a:t>
            </a:r>
          </a:p>
        </p:txBody>
      </p:sp>
      <p:sp>
        <p:nvSpPr>
          <p:cNvPr id="2" name="Rectangle 1">
            <a:extLst>
              <a:ext uri="{FF2B5EF4-FFF2-40B4-BE49-F238E27FC236}">
                <a16:creationId xmlns:a16="http://schemas.microsoft.com/office/drawing/2014/main" id="{AEF4FAE7-4364-4200-987C-9F0F21A104C9}"/>
              </a:ext>
            </a:extLst>
          </p:cNvPr>
          <p:cNvSpPr/>
          <p:nvPr/>
        </p:nvSpPr>
        <p:spPr>
          <a:xfrm>
            <a:off x="597930" y="5341936"/>
            <a:ext cx="7821731" cy="414088"/>
          </a:xfrm>
          <a:prstGeom prst="rect">
            <a:avLst/>
          </a:prstGeom>
        </p:spPr>
        <p:txBody>
          <a:bodyPr wrap="square">
            <a:spAutoFit/>
          </a:bodyPr>
          <a:lstStyle/>
          <a:p>
            <a:pPr marL="342892" indent="-342892" algn="just" defTabSz="914378">
              <a:lnSpc>
                <a:spcPct val="150000"/>
              </a:lnSpc>
              <a:spcBef>
                <a:spcPts val="2000"/>
              </a:spcBef>
              <a:buClr>
                <a:srgbClr val="002060"/>
              </a:buClr>
              <a:buFont typeface="Wingdings 2" panose="05020102010507070707" pitchFamily="18" charset="2"/>
              <a:buChar char=""/>
            </a:pPr>
            <a:r>
              <a:rPr lang="en-US" sz="1600" b="1" dirty="0" err="1">
                <a:latin typeface="Century Gothic"/>
                <a:ea typeface="Geneva" charset="0"/>
              </a:rPr>
              <a:t>Railvac-SmarTrack</a:t>
            </a:r>
            <a:endParaRPr lang="en-US" b="1" dirty="0">
              <a:latin typeface="Century Gothic"/>
              <a:ea typeface="Geneva" charset="0"/>
            </a:endParaRPr>
          </a:p>
        </p:txBody>
      </p:sp>
      <p:sp>
        <p:nvSpPr>
          <p:cNvPr id="9" name="Rectangle 8">
            <a:extLst>
              <a:ext uri="{FF2B5EF4-FFF2-40B4-BE49-F238E27FC236}">
                <a16:creationId xmlns:a16="http://schemas.microsoft.com/office/drawing/2014/main" id="{267BA693-0E21-452F-9C71-5D02D662C6EA}"/>
              </a:ext>
            </a:extLst>
          </p:cNvPr>
          <p:cNvSpPr/>
          <p:nvPr/>
        </p:nvSpPr>
        <p:spPr>
          <a:xfrm>
            <a:off x="989813" y="5903692"/>
            <a:ext cx="7157593" cy="523220"/>
          </a:xfrm>
          <a:prstGeom prst="rect">
            <a:avLst/>
          </a:prstGeom>
        </p:spPr>
        <p:txBody>
          <a:bodyPr wrap="square">
            <a:spAutoFit/>
          </a:bodyPr>
          <a:lstStyle/>
          <a:p>
            <a:r>
              <a:rPr lang="en-US" sz="1400" dirty="0">
                <a:solidFill>
                  <a:srgbClr val="A2C816"/>
                </a:solidFill>
                <a:latin typeface="Wingdings 2" panose="05020102010507070707" pitchFamily="18" charset="2"/>
              </a:rPr>
              <a:t>¤</a:t>
            </a:r>
            <a:r>
              <a:rPr lang="en-US" sz="1400" dirty="0"/>
              <a:t> </a:t>
            </a:r>
            <a:r>
              <a:rPr lang="en-US" sz="1400" dirty="0">
                <a:solidFill>
                  <a:srgbClr val="000000"/>
                </a:solidFill>
              </a:rPr>
              <a:t> </a:t>
            </a:r>
            <a:r>
              <a:rPr lang="en-US" sz="1400" dirty="0"/>
              <a:t> New Haven – </a:t>
            </a:r>
            <a:r>
              <a:rPr lang="en-US" sz="1400" dirty="0" err="1"/>
              <a:t>Trk</a:t>
            </a:r>
            <a:r>
              <a:rPr lang="en-US" sz="1400" dirty="0"/>
              <a:t> 2, CP266 – CP271 began vacuuming out debris and dirt in between ties.</a:t>
            </a:r>
          </a:p>
        </p:txBody>
      </p:sp>
    </p:spTree>
    <p:extLst>
      <p:ext uri="{BB962C8B-B14F-4D97-AF65-F5344CB8AC3E}">
        <p14:creationId xmlns:p14="http://schemas.microsoft.com/office/powerpoint/2010/main" val="3759498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8CCE02-89E9-4F09-A02A-1FFF930229D1}"/>
              </a:ext>
            </a:extLst>
          </p:cNvPr>
          <p:cNvSpPr/>
          <p:nvPr/>
        </p:nvSpPr>
        <p:spPr>
          <a:xfrm>
            <a:off x="795152" y="465141"/>
            <a:ext cx="7642748"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solidFill>
                  <a:prstClr val="black"/>
                </a:solidFill>
                <a:latin typeface="Century Gothic"/>
                <a:ea typeface="Geneva" charset="0"/>
              </a:rPr>
              <a:t>Switch Renewal – 7 switches installed during COVID19</a:t>
            </a:r>
          </a:p>
        </p:txBody>
      </p:sp>
      <p:sp>
        <p:nvSpPr>
          <p:cNvPr id="9" name="Rectangle 8">
            <a:extLst>
              <a:ext uri="{FF2B5EF4-FFF2-40B4-BE49-F238E27FC236}">
                <a16:creationId xmlns:a16="http://schemas.microsoft.com/office/drawing/2014/main" id="{1AFFC44A-C619-45ED-A534-EB189DEE3557}"/>
              </a:ext>
            </a:extLst>
          </p:cNvPr>
          <p:cNvSpPr/>
          <p:nvPr/>
        </p:nvSpPr>
        <p:spPr>
          <a:xfrm>
            <a:off x="792382" y="2079320"/>
            <a:ext cx="8171557" cy="338554"/>
          </a:xfrm>
          <a:prstGeom prst="rect">
            <a:avLst/>
          </a:prstGeom>
        </p:spPr>
        <p:txBody>
          <a:bodyPr wrap="square">
            <a:spAutoFit/>
          </a:bodyPr>
          <a:lstStyle/>
          <a:p>
            <a:pPr marL="342892" indent="-342892" algn="just" defTabSz="914378">
              <a:spcBef>
                <a:spcPts val="2000"/>
              </a:spcBef>
              <a:buClr>
                <a:srgbClr val="002060"/>
              </a:buClr>
              <a:buFont typeface="Wingdings 2" panose="05020102010507070707" pitchFamily="18" charset="2"/>
              <a:buChar char=""/>
            </a:pPr>
            <a:r>
              <a:rPr lang="en-US" sz="1600" b="1" dirty="0">
                <a:latin typeface="Century Gothic"/>
                <a:ea typeface="Geneva" charset="0"/>
              </a:rPr>
              <a:t>Grade Crossing Renewal – 1 Installed During COVID19</a:t>
            </a:r>
            <a:endParaRPr lang="en-US" sz="1400" dirty="0"/>
          </a:p>
        </p:txBody>
      </p:sp>
      <p:sp>
        <p:nvSpPr>
          <p:cNvPr id="10" name="Rectangle 9">
            <a:extLst>
              <a:ext uri="{FF2B5EF4-FFF2-40B4-BE49-F238E27FC236}">
                <a16:creationId xmlns:a16="http://schemas.microsoft.com/office/drawing/2014/main" id="{59EC9038-BBAE-4B16-8D1D-A8ABAC7FFCC4}"/>
              </a:ext>
            </a:extLst>
          </p:cNvPr>
          <p:cNvSpPr/>
          <p:nvPr/>
        </p:nvSpPr>
        <p:spPr>
          <a:xfrm>
            <a:off x="1123228" y="2524393"/>
            <a:ext cx="7840711" cy="461665"/>
          </a:xfrm>
          <a:prstGeom prst="rect">
            <a:avLst/>
          </a:prstGeom>
        </p:spPr>
        <p:txBody>
          <a:bodyPr wrap="square">
            <a:spAutoFit/>
          </a:bodyPr>
          <a:lstStyle/>
          <a:p>
            <a:r>
              <a:rPr lang="en-US" sz="1600" dirty="0">
                <a:solidFill>
                  <a:srgbClr val="A2C816"/>
                </a:solidFill>
                <a:latin typeface="Wingdings 2" panose="05020102010507070707" pitchFamily="18" charset="2"/>
              </a:rPr>
              <a:t>¤</a:t>
            </a:r>
            <a:r>
              <a:rPr lang="en-US" sz="2400" dirty="0"/>
              <a:t> 	</a:t>
            </a:r>
            <a:r>
              <a:rPr lang="en-US" sz="1400" dirty="0">
                <a:solidFill>
                  <a:srgbClr val="000000"/>
                </a:solidFill>
              </a:rPr>
              <a:t>Harlem Line</a:t>
            </a:r>
            <a:r>
              <a:rPr lang="en-US" sz="1400" dirty="0"/>
              <a:t> </a:t>
            </a:r>
            <a:r>
              <a:rPr lang="en-US" sz="1400" dirty="0">
                <a:solidFill>
                  <a:srgbClr val="000000"/>
                </a:solidFill>
              </a:rPr>
              <a:t>1 crossing</a:t>
            </a:r>
            <a:r>
              <a:rPr lang="en-US" sz="1400" dirty="0"/>
              <a:t> </a:t>
            </a:r>
            <a:r>
              <a:rPr lang="en-US" sz="1400" dirty="0">
                <a:solidFill>
                  <a:srgbClr val="000000"/>
                </a:solidFill>
              </a:rPr>
              <a:t>Jay St. Installed May 30</a:t>
            </a:r>
            <a:r>
              <a:rPr lang="en-US" sz="1400" baseline="30000" dirty="0">
                <a:solidFill>
                  <a:srgbClr val="000000"/>
                </a:solidFill>
              </a:rPr>
              <a:t>th</a:t>
            </a:r>
            <a:r>
              <a:rPr lang="en-US" sz="1400" dirty="0">
                <a:solidFill>
                  <a:srgbClr val="000000"/>
                </a:solidFill>
              </a:rPr>
              <a:t> &amp; 31</a:t>
            </a:r>
            <a:r>
              <a:rPr lang="en-US" sz="1400" baseline="30000" dirty="0">
                <a:solidFill>
                  <a:srgbClr val="000000"/>
                </a:solidFill>
              </a:rPr>
              <a:t>st</a:t>
            </a:r>
            <a:r>
              <a:rPr lang="en-US" sz="1400" dirty="0">
                <a:solidFill>
                  <a:srgbClr val="000000"/>
                </a:solidFill>
              </a:rPr>
              <a:t>, 2020 and June 6</a:t>
            </a:r>
            <a:r>
              <a:rPr lang="en-US" sz="1400" baseline="30000" dirty="0">
                <a:solidFill>
                  <a:srgbClr val="000000"/>
                </a:solidFill>
              </a:rPr>
              <a:t>th</a:t>
            </a:r>
            <a:r>
              <a:rPr lang="en-US" sz="1400" dirty="0">
                <a:solidFill>
                  <a:srgbClr val="000000"/>
                </a:solidFill>
              </a:rPr>
              <a:t> &amp; 7</a:t>
            </a:r>
            <a:r>
              <a:rPr lang="en-US" sz="1400" baseline="30000" dirty="0">
                <a:solidFill>
                  <a:srgbClr val="000000"/>
                </a:solidFill>
              </a:rPr>
              <a:t>th</a:t>
            </a:r>
            <a:r>
              <a:rPr lang="en-US" sz="1400" dirty="0">
                <a:solidFill>
                  <a:srgbClr val="000000"/>
                </a:solidFill>
              </a:rPr>
              <a:t>, 2020</a:t>
            </a:r>
            <a:endParaRPr lang="en-US" sz="1400" dirty="0"/>
          </a:p>
        </p:txBody>
      </p:sp>
      <p:sp>
        <p:nvSpPr>
          <p:cNvPr id="11" name="Rectangle 10">
            <a:extLst>
              <a:ext uri="{FF2B5EF4-FFF2-40B4-BE49-F238E27FC236}">
                <a16:creationId xmlns:a16="http://schemas.microsoft.com/office/drawing/2014/main" id="{294FD9D4-5BAB-4B6B-A196-2C816020F7D5}"/>
              </a:ext>
            </a:extLst>
          </p:cNvPr>
          <p:cNvSpPr/>
          <p:nvPr/>
        </p:nvSpPr>
        <p:spPr>
          <a:xfrm>
            <a:off x="795152" y="3410921"/>
            <a:ext cx="7723125" cy="414088"/>
          </a:xfrm>
          <a:prstGeom prst="rect">
            <a:avLst/>
          </a:prstGeom>
        </p:spPr>
        <p:txBody>
          <a:bodyPr wrap="square">
            <a:spAutoFit/>
          </a:bodyPr>
          <a:lstStyle/>
          <a:p>
            <a:pPr marL="342892" lvl="0" indent="-342892" algn="just" defTabSz="914378">
              <a:lnSpc>
                <a:spcPct val="150000"/>
              </a:lnSpc>
              <a:spcBef>
                <a:spcPts val="2000"/>
              </a:spcBef>
              <a:buClr>
                <a:srgbClr val="002060"/>
              </a:buClr>
              <a:buFont typeface="Wingdings 2" panose="05020102010507070707" pitchFamily="18" charset="2"/>
              <a:buChar char=""/>
            </a:pPr>
            <a:r>
              <a:rPr lang="en-US" sz="1600" b="1" dirty="0">
                <a:latin typeface="Century Gothic"/>
                <a:ea typeface="Geneva" charset="0"/>
              </a:rPr>
              <a:t>Surfacing – 12.1 miles during COVID19</a:t>
            </a:r>
          </a:p>
        </p:txBody>
      </p:sp>
      <p:graphicFrame>
        <p:nvGraphicFramePr>
          <p:cNvPr id="6" name="Table 5">
            <a:extLst>
              <a:ext uri="{FF2B5EF4-FFF2-40B4-BE49-F238E27FC236}">
                <a16:creationId xmlns:a16="http://schemas.microsoft.com/office/drawing/2014/main" id="{34708B45-C5E3-4F0B-9849-1C254C9501CE}"/>
              </a:ext>
            </a:extLst>
          </p:cNvPr>
          <p:cNvGraphicFramePr>
            <a:graphicFrameLocks noGrp="1"/>
          </p:cNvGraphicFramePr>
          <p:nvPr>
            <p:extLst>
              <p:ext uri="{D42A27DB-BD31-4B8C-83A1-F6EECF244321}">
                <p14:modId xmlns:p14="http://schemas.microsoft.com/office/powerpoint/2010/main" val="660247916"/>
              </p:ext>
            </p:extLst>
          </p:nvPr>
        </p:nvGraphicFramePr>
        <p:xfrm>
          <a:off x="528138" y="4063038"/>
          <a:ext cx="6718010" cy="1760220"/>
        </p:xfrm>
        <a:graphic>
          <a:graphicData uri="http://schemas.openxmlformats.org/drawingml/2006/table">
            <a:tbl>
              <a:tblPr/>
              <a:tblGrid>
                <a:gridCol w="1106130">
                  <a:extLst>
                    <a:ext uri="{9D8B030D-6E8A-4147-A177-3AD203B41FA5}">
                      <a16:colId xmlns:a16="http://schemas.microsoft.com/office/drawing/2014/main" val="3062831455"/>
                    </a:ext>
                  </a:extLst>
                </a:gridCol>
                <a:gridCol w="40640">
                  <a:extLst>
                    <a:ext uri="{9D8B030D-6E8A-4147-A177-3AD203B41FA5}">
                      <a16:colId xmlns:a16="http://schemas.microsoft.com/office/drawing/2014/main" val="2484725658"/>
                    </a:ext>
                  </a:extLst>
                </a:gridCol>
                <a:gridCol w="2318993">
                  <a:extLst>
                    <a:ext uri="{9D8B030D-6E8A-4147-A177-3AD203B41FA5}">
                      <a16:colId xmlns:a16="http://schemas.microsoft.com/office/drawing/2014/main" val="2136661428"/>
                    </a:ext>
                  </a:extLst>
                </a:gridCol>
                <a:gridCol w="1395167">
                  <a:extLst>
                    <a:ext uri="{9D8B030D-6E8A-4147-A177-3AD203B41FA5}">
                      <a16:colId xmlns:a16="http://schemas.microsoft.com/office/drawing/2014/main" val="4103873731"/>
                    </a:ext>
                  </a:extLst>
                </a:gridCol>
                <a:gridCol w="1857080">
                  <a:extLst>
                    <a:ext uri="{9D8B030D-6E8A-4147-A177-3AD203B41FA5}">
                      <a16:colId xmlns:a16="http://schemas.microsoft.com/office/drawing/2014/main" val="4286593234"/>
                    </a:ext>
                  </a:extLst>
                </a:gridCol>
              </a:tblGrid>
              <a:tr h="190500">
                <a:tc>
                  <a:txBody>
                    <a:bodyPr/>
                    <a:lstStyle/>
                    <a:p>
                      <a:pPr algn="l" rtl="0" fontAlgn="ctr"/>
                      <a:r>
                        <a:rPr lang="en-US" sz="1600" b="0" i="0" u="none" strike="noStrike">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Hudson </a:t>
                      </a:r>
                    </a:p>
                  </a:txBody>
                  <a:tcPr marL="7620" marR="7620" marT="7620" marB="0" anchor="b">
                    <a:lnL>
                      <a:noFill/>
                    </a:lnL>
                    <a:lnR>
                      <a:noFill/>
                    </a:lnR>
                    <a:lnT>
                      <a:noFill/>
                    </a:lnT>
                    <a:lnB>
                      <a:noFill/>
                    </a:lnB>
                    <a:solidFill>
                      <a:srgbClr val="FFFFFF"/>
                    </a:solidFill>
                  </a:tcPr>
                </a:tc>
                <a:tc>
                  <a:txBody>
                    <a:bodyPr/>
                    <a:lstStyle/>
                    <a:p>
                      <a:pPr algn="ctr" fontAlgn="b"/>
                      <a:r>
                        <a:rPr lang="en-US" sz="1400" b="0" i="0" u="none" strike="noStrike" dirty="0">
                          <a:solidFill>
                            <a:srgbClr val="000000"/>
                          </a:solidFill>
                          <a:effectLst/>
                          <a:latin typeface="Century Gothic" panose="020B0502020202020204" pitchFamily="34" charset="0"/>
                        </a:rPr>
                        <a:t>1.7</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miles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563504438"/>
                  </a:ext>
                </a:extLst>
              </a:tr>
              <a:tr h="190500">
                <a:tc>
                  <a:txBody>
                    <a:bodyPr/>
                    <a:lstStyle/>
                    <a:p>
                      <a:pPr algn="l" rtl="0" fontAlgn="ctr"/>
                      <a:r>
                        <a:rPr lang="en-US" sz="1600" b="0" i="0" u="none" strike="noStrike">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Harlem </a:t>
                      </a:r>
                    </a:p>
                  </a:txBody>
                  <a:tcPr marL="7620" marR="7620" marT="762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entury Gothic" panose="020B0502020202020204" pitchFamily="34" charset="0"/>
                        </a:rPr>
                        <a:t>1.7</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miles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346008414"/>
                  </a:ext>
                </a:extLst>
              </a:tr>
              <a:tr h="190500">
                <a:tc>
                  <a:txBody>
                    <a:bodyPr/>
                    <a:lstStyle/>
                    <a:p>
                      <a:pPr algn="l" rtl="0" fontAlgn="ctr"/>
                      <a:r>
                        <a:rPr lang="en-US" sz="1600" b="0" i="0" u="none" strike="noStrike" dirty="0">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New Haven - NY</a:t>
                      </a:r>
                    </a:p>
                  </a:txBody>
                  <a:tcPr marL="7620" marR="7620" marT="762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entury Gothic" panose="020B0502020202020204" pitchFamily="34" charset="0"/>
                        </a:rPr>
                        <a:t>0.2</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dirty="0">
                          <a:solidFill>
                            <a:srgbClr val="000000"/>
                          </a:solidFill>
                          <a:effectLst/>
                          <a:latin typeface="Century Gothic" panose="020B0502020202020204" pitchFamily="34" charset="0"/>
                        </a:rPr>
                        <a:t>miles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831464943"/>
                  </a:ext>
                </a:extLst>
              </a:tr>
              <a:tr h="190500">
                <a:tc>
                  <a:txBody>
                    <a:bodyPr/>
                    <a:lstStyle/>
                    <a:p>
                      <a:pPr algn="l" rtl="0" fontAlgn="ctr"/>
                      <a:r>
                        <a:rPr lang="en-US" sz="1600" b="0" i="0" u="none" strike="noStrike">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New Haven - CT</a:t>
                      </a:r>
                    </a:p>
                  </a:txBody>
                  <a:tcPr marL="7620" marR="7620" marT="762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entury Gothic" panose="020B0502020202020204" pitchFamily="34" charset="0"/>
                        </a:rPr>
                        <a:t>1.2</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miles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48577800"/>
                  </a:ext>
                </a:extLst>
              </a:tr>
              <a:tr h="190500">
                <a:tc>
                  <a:txBody>
                    <a:bodyPr/>
                    <a:lstStyle/>
                    <a:p>
                      <a:pPr algn="l" rtl="0" fontAlgn="ctr"/>
                      <a:r>
                        <a:rPr lang="en-US" sz="1600" b="0" i="0" u="none" strike="noStrike">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New Haven - WTBY</a:t>
                      </a:r>
                    </a:p>
                  </a:txBody>
                  <a:tcPr marL="7620" marR="7620" marT="762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entury Gothic" panose="020B0502020202020204" pitchFamily="34" charset="0"/>
                        </a:rPr>
                        <a:t>5</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miles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769149558"/>
                  </a:ext>
                </a:extLst>
              </a:tr>
              <a:tr h="190500">
                <a:tc>
                  <a:txBody>
                    <a:bodyPr/>
                    <a:lstStyle/>
                    <a:p>
                      <a:pPr algn="l" rtl="0" fontAlgn="ctr"/>
                      <a:r>
                        <a:rPr lang="en-US" sz="1600" b="0" i="0" u="none" strike="noStrike">
                          <a:solidFill>
                            <a:srgbClr val="A2C816"/>
                          </a:solidFill>
                          <a:effectLst/>
                          <a:latin typeface="Wingdings 2" panose="05020102010507070707" pitchFamily="18" charset="2"/>
                        </a:rPr>
                        <a:t>¤</a:t>
                      </a:r>
                    </a:p>
                  </a:txBody>
                  <a:tcPr marL="731520" marR="7620" marT="7620" marB="0" anchor="ctr">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New Haven - Danbury</a:t>
                      </a:r>
                    </a:p>
                  </a:txBody>
                  <a:tcPr marL="7620" marR="7620" marT="762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entury Gothic" panose="020B0502020202020204" pitchFamily="34" charset="0"/>
                        </a:rPr>
                        <a:t>2.3</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miles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272107818"/>
                  </a:ext>
                </a:extLst>
              </a:tr>
              <a:tr h="209550">
                <a:tc>
                  <a:txBody>
                    <a:bodyPr/>
                    <a:lstStyle/>
                    <a:p>
                      <a:pPr algn="l" fontAlgn="b"/>
                      <a:r>
                        <a:rPr lang="en-US" sz="14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l" fontAlgn="b"/>
                      <a:r>
                        <a:rPr lang="en-US" sz="1400" b="0" i="0" u="none" strike="noStrike">
                          <a:solidFill>
                            <a:srgbClr val="000000"/>
                          </a:solidFill>
                          <a:effectLst/>
                          <a:latin typeface="Century Gothic" panose="020B0502020202020204" pitchFamily="34" charset="0"/>
                        </a:rPr>
                        <a:t> </a:t>
                      </a:r>
                    </a:p>
                  </a:txBody>
                  <a:tcPr marL="7620" marR="7620" marT="7620" marB="0" anchor="b">
                    <a:lnL>
                      <a:noFill/>
                    </a:lnL>
                    <a:lnR>
                      <a:noFill/>
                    </a:lnR>
                    <a:lnT>
                      <a:noFill/>
                    </a:lnT>
                    <a:lnB>
                      <a:noFill/>
                    </a:lnB>
                    <a:solidFill>
                      <a:srgbClr val="FFFFFF"/>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tc>
                  <a:txBody>
                    <a:bodyPr/>
                    <a:lstStyle/>
                    <a:p>
                      <a:pPr algn="ctr" rtl="0" fontAlgn="ctr"/>
                      <a:r>
                        <a:rPr lang="en-US" sz="1600" b="1" i="0" u="none" strike="noStrike">
                          <a:solidFill>
                            <a:srgbClr val="000000"/>
                          </a:solidFill>
                          <a:effectLst/>
                          <a:latin typeface="Century Gothic" panose="020B0502020202020204" pitchFamily="34" charset="0"/>
                        </a:rPr>
                        <a:t>12.1</a:t>
                      </a:r>
                    </a:p>
                  </a:txBody>
                  <a:tcPr marL="7620" marR="7620" marT="7620" marB="0" anchor="ctr">
                    <a:lnL>
                      <a:noFill/>
                    </a:lnL>
                    <a:lnR>
                      <a:noFill/>
                    </a:lnR>
                    <a:lnT>
                      <a:noFill/>
                    </a:lnT>
                    <a:lnB>
                      <a:noFill/>
                    </a:lnB>
                    <a:solidFill>
                      <a:srgbClr val="FFFFFF"/>
                    </a:solidFill>
                  </a:tcPr>
                </a:tc>
                <a:tc>
                  <a:txBody>
                    <a:bodyPr/>
                    <a:lstStyle/>
                    <a:p>
                      <a:pPr algn="l" fontAlgn="b"/>
                      <a:r>
                        <a:rPr lang="en-US" sz="1400" b="1" i="0" u="none" strike="noStrike" dirty="0">
                          <a:solidFill>
                            <a:srgbClr val="000000"/>
                          </a:solidFill>
                          <a:effectLst/>
                          <a:latin typeface="Century Gothic" panose="020B0502020202020204" pitchFamily="34" charset="0"/>
                        </a:rPr>
                        <a:t>Total miles</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512769149"/>
                  </a:ext>
                </a:extLst>
              </a:tr>
            </a:tbl>
          </a:graphicData>
        </a:graphic>
      </p:graphicFrame>
      <p:graphicFrame>
        <p:nvGraphicFramePr>
          <p:cNvPr id="4" name="Table 3">
            <a:extLst>
              <a:ext uri="{FF2B5EF4-FFF2-40B4-BE49-F238E27FC236}">
                <a16:creationId xmlns:a16="http://schemas.microsoft.com/office/drawing/2014/main" id="{A0A67455-627B-4492-B070-81D381859574}"/>
              </a:ext>
            </a:extLst>
          </p:cNvPr>
          <p:cNvGraphicFramePr>
            <a:graphicFrameLocks noGrp="1"/>
          </p:cNvGraphicFramePr>
          <p:nvPr>
            <p:extLst>
              <p:ext uri="{D42A27DB-BD31-4B8C-83A1-F6EECF244321}">
                <p14:modId xmlns:p14="http://schemas.microsoft.com/office/powerpoint/2010/main" val="3074751697"/>
              </p:ext>
            </p:extLst>
          </p:nvPr>
        </p:nvGraphicFramePr>
        <p:xfrm>
          <a:off x="737514" y="1117258"/>
          <a:ext cx="7838399" cy="596154"/>
        </p:xfrm>
        <a:graphic>
          <a:graphicData uri="http://schemas.openxmlformats.org/drawingml/2006/table">
            <a:tbl>
              <a:tblPr/>
              <a:tblGrid>
                <a:gridCol w="1091286">
                  <a:extLst>
                    <a:ext uri="{9D8B030D-6E8A-4147-A177-3AD203B41FA5}">
                      <a16:colId xmlns:a16="http://schemas.microsoft.com/office/drawing/2014/main" val="2741634339"/>
                    </a:ext>
                  </a:extLst>
                </a:gridCol>
                <a:gridCol w="1875934">
                  <a:extLst>
                    <a:ext uri="{9D8B030D-6E8A-4147-A177-3AD203B41FA5}">
                      <a16:colId xmlns:a16="http://schemas.microsoft.com/office/drawing/2014/main" val="2615793317"/>
                    </a:ext>
                  </a:extLst>
                </a:gridCol>
                <a:gridCol w="4248100">
                  <a:extLst>
                    <a:ext uri="{9D8B030D-6E8A-4147-A177-3AD203B41FA5}">
                      <a16:colId xmlns:a16="http://schemas.microsoft.com/office/drawing/2014/main" val="4269573623"/>
                    </a:ext>
                  </a:extLst>
                </a:gridCol>
                <a:gridCol w="623079">
                  <a:extLst>
                    <a:ext uri="{9D8B030D-6E8A-4147-A177-3AD203B41FA5}">
                      <a16:colId xmlns:a16="http://schemas.microsoft.com/office/drawing/2014/main" val="837199602"/>
                    </a:ext>
                  </a:extLst>
                </a:gridCol>
              </a:tblGrid>
              <a:tr h="298077">
                <a:tc>
                  <a:txBody>
                    <a:bodyPr/>
                    <a:lstStyle/>
                    <a:p>
                      <a:pPr algn="ctr" rtl="0" fontAlgn="ctr"/>
                      <a:r>
                        <a:rPr lang="en-US" sz="1600" b="0" i="0" u="none" strike="noStrike" dirty="0">
                          <a:solidFill>
                            <a:srgbClr val="A2C816"/>
                          </a:solidFill>
                          <a:effectLst/>
                          <a:latin typeface="Wingdings 2" panose="05020102010507070707" pitchFamily="18" charset="2"/>
                        </a:rPr>
                        <a:t>¤</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New Haven</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46 A/B Switch Installed</a:t>
                      </a:r>
                    </a:p>
                  </a:txBody>
                  <a:tcPr marL="7620" marR="7620" marT="7620" marB="0" anchor="ctr">
                    <a:lnL>
                      <a:noFill/>
                    </a:lnL>
                    <a:lnR>
                      <a:noFill/>
                    </a:lnR>
                    <a:lnT>
                      <a:noFill/>
                    </a:lnT>
                    <a:lnB>
                      <a:noFill/>
                    </a:lnB>
                    <a:solidFill>
                      <a:srgbClr val="FFFFFF"/>
                    </a:solidFill>
                  </a:tcPr>
                </a:tc>
                <a:tc>
                  <a:txBody>
                    <a:bodyPr/>
                    <a:lstStyle/>
                    <a:p>
                      <a:pPr algn="ctr" fontAlgn="ctr"/>
                      <a:r>
                        <a:rPr lang="en-US" sz="1400" b="0" i="0" u="none" strike="noStrike">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964405707"/>
                  </a:ext>
                </a:extLst>
              </a:tr>
              <a:tr h="298077">
                <a:tc>
                  <a:txBody>
                    <a:bodyPr/>
                    <a:lstStyle/>
                    <a:p>
                      <a:pPr algn="ctr" rtl="0" fontAlgn="ctr"/>
                      <a:r>
                        <a:rPr lang="en-US" sz="1600" b="0" i="0" u="none" strike="noStrike">
                          <a:solidFill>
                            <a:srgbClr val="A2C816"/>
                          </a:solidFill>
                          <a:effectLst/>
                          <a:latin typeface="Wingdings 2" panose="05020102010507070707" pitchFamily="18" charset="2"/>
                        </a:rPr>
                        <a:t>¤</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WB</a:t>
                      </a:r>
                    </a:p>
                  </a:txBody>
                  <a:tcPr marL="7620" marR="7620" marT="7620" marB="0" anchor="ctr">
                    <a:lnL>
                      <a:noFill/>
                    </a:lnL>
                    <a:lnR>
                      <a:noFill/>
                    </a:lnR>
                    <a:lnT>
                      <a:noFill/>
                    </a:lnT>
                    <a:lnB>
                      <a:noFill/>
                    </a:lnB>
                    <a:solidFill>
                      <a:srgbClr val="FFFFFF"/>
                    </a:solidFill>
                  </a:tcPr>
                </a:tc>
                <a:tc>
                  <a:txBody>
                    <a:bodyPr/>
                    <a:lstStyle/>
                    <a:p>
                      <a:pPr algn="l" fontAlgn="ctr"/>
                      <a:r>
                        <a:rPr lang="en-US" sz="1400" b="0" i="0" u="none" strike="noStrike" dirty="0">
                          <a:solidFill>
                            <a:srgbClr val="000000"/>
                          </a:solidFill>
                          <a:effectLst/>
                          <a:latin typeface="Century Gothic" panose="020B0502020202020204" pitchFamily="34" charset="0"/>
                        </a:rPr>
                        <a:t>CP517, CP518, Beacon Falls Siding, CP500, CP502 </a:t>
                      </a:r>
                    </a:p>
                  </a:txBody>
                  <a:tcPr marL="7620" marR="7620" marT="7620" marB="0" anchor="ctr">
                    <a:lnL>
                      <a:noFill/>
                    </a:lnL>
                    <a:lnR>
                      <a:noFill/>
                    </a:lnR>
                    <a:lnT>
                      <a:noFill/>
                    </a:lnT>
                    <a:lnB>
                      <a:noFill/>
                    </a:lnB>
                    <a:solidFill>
                      <a:srgbClr val="FFFFFF"/>
                    </a:solidFill>
                  </a:tcPr>
                </a:tc>
                <a:tc>
                  <a:txBody>
                    <a:bodyPr/>
                    <a:lstStyle/>
                    <a:p>
                      <a:pPr algn="ctr" fontAlgn="ctr"/>
                      <a:r>
                        <a:rPr lang="en-US" sz="1400" b="0" i="0" u="none" strike="noStrike" dirty="0">
                          <a:solidFill>
                            <a:srgbClr val="000000"/>
                          </a:solidFill>
                          <a:effectLst/>
                          <a:latin typeface="Century Gothic" panose="020B0502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77434133"/>
                  </a:ext>
                </a:extLst>
              </a:tr>
            </a:tbl>
          </a:graphicData>
        </a:graphic>
      </p:graphicFrame>
    </p:spTree>
    <p:extLst>
      <p:ext uri="{BB962C8B-B14F-4D97-AF65-F5344CB8AC3E}">
        <p14:creationId xmlns:p14="http://schemas.microsoft.com/office/powerpoint/2010/main" val="186951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1EBC33-50AF-4FB8-8838-9194CB255971}"/>
              </a:ext>
            </a:extLst>
          </p:cNvPr>
          <p:cNvSpPr/>
          <p:nvPr/>
        </p:nvSpPr>
        <p:spPr>
          <a:xfrm>
            <a:off x="612559" y="337511"/>
            <a:ext cx="7656990" cy="338554"/>
          </a:xfrm>
          <a:prstGeom prst="rect">
            <a:avLst/>
          </a:prstGeom>
        </p:spPr>
        <p:txBody>
          <a:bodyPr wrap="square">
            <a:spAutoFit/>
          </a:bodyPr>
          <a:lstStyle/>
          <a:p>
            <a:pPr marL="342892" lvl="0" indent="-342892" defTabSz="914378" eaLnBrk="1" fontAlgn="auto" hangingPunct="1">
              <a:spcBef>
                <a:spcPts val="2000"/>
              </a:spcBef>
              <a:spcAft>
                <a:spcPts val="0"/>
              </a:spcAft>
              <a:buClr>
                <a:srgbClr val="002060"/>
              </a:buClr>
              <a:buFont typeface="Wingdings 2" pitchFamily="18" charset="2"/>
              <a:buChar char=""/>
            </a:pPr>
            <a:r>
              <a:rPr lang="en-US" sz="1600" b="1" dirty="0">
                <a:solidFill>
                  <a:prstClr val="black"/>
                </a:solidFill>
                <a:latin typeface="Century Gothic"/>
              </a:rPr>
              <a:t>Ultrasonic Rail Testing – 410 total miles during COVID19</a:t>
            </a:r>
          </a:p>
        </p:txBody>
      </p:sp>
      <p:sp>
        <p:nvSpPr>
          <p:cNvPr id="13" name="Rectangle 12">
            <a:extLst>
              <a:ext uri="{FF2B5EF4-FFF2-40B4-BE49-F238E27FC236}">
                <a16:creationId xmlns:a16="http://schemas.microsoft.com/office/drawing/2014/main" id="{95C71198-8F55-432B-9FAE-F77DE7AC5000}"/>
              </a:ext>
            </a:extLst>
          </p:cNvPr>
          <p:cNvSpPr/>
          <p:nvPr/>
        </p:nvSpPr>
        <p:spPr>
          <a:xfrm>
            <a:off x="1342668" y="1000033"/>
            <a:ext cx="6196772" cy="5262979"/>
          </a:xfrm>
          <a:prstGeom prst="rect">
            <a:avLst/>
          </a:prstGeom>
          <a:ln>
            <a:noFill/>
          </a:ln>
        </p:spPr>
        <p:txBody>
          <a:bodyPr wrap="square">
            <a:spAutoFit/>
          </a:bodyPr>
          <a:lstStyle/>
          <a:p>
            <a:pPr lvl="0" defTabSz="914378">
              <a:spcBef>
                <a:spcPts val="0"/>
              </a:spcBef>
              <a:buClr>
                <a:srgbClr val="92D050"/>
              </a:buClr>
            </a:pPr>
            <a:r>
              <a:rPr lang="en-US" sz="1400" b="1" dirty="0">
                <a:latin typeface="Century Gothic"/>
              </a:rPr>
              <a:t>Sperry  Rail 129</a:t>
            </a:r>
          </a:p>
          <a:p>
            <a:pPr marL="342892" lvl="0" indent="-342892" defTabSz="914378">
              <a:spcBef>
                <a:spcPts val="0"/>
              </a:spcBef>
              <a:buClr>
                <a:srgbClr val="92D050"/>
              </a:buClr>
              <a:buFont typeface="Wingdings 2" pitchFamily="18" charset="2"/>
              <a:buChar char=""/>
            </a:pPr>
            <a:endParaRPr lang="en-US" sz="1400" b="1" dirty="0">
              <a:latin typeface="Century Gothic"/>
            </a:endParaRPr>
          </a:p>
          <a:p>
            <a:pPr marL="1142983" lvl="2" indent="-336542" defTabSz="914378">
              <a:spcBef>
                <a:spcPts val="0"/>
              </a:spcBef>
              <a:buClr>
                <a:srgbClr val="92D050"/>
              </a:buClr>
              <a:buFont typeface="Wingdings 2" pitchFamily="18" charset="2"/>
              <a:buChar char=""/>
            </a:pPr>
            <a:r>
              <a:rPr lang="en-US" sz="1400" b="1" dirty="0">
                <a:latin typeface="Century Gothic"/>
              </a:rPr>
              <a:t>Sub 7 </a:t>
            </a:r>
            <a:r>
              <a:rPr lang="en-US" sz="1400" dirty="0">
                <a:latin typeface="Century Gothic"/>
              </a:rPr>
              <a:t>(NHL) March 16, 2020 – March 31, 2020</a:t>
            </a:r>
          </a:p>
          <a:p>
            <a:pPr marL="1600183" lvl="3" indent="-336542" defTabSz="914378">
              <a:spcBef>
                <a:spcPts val="0"/>
              </a:spcBef>
              <a:buClr>
                <a:srgbClr val="002060"/>
              </a:buClr>
              <a:buFont typeface="Wingdings 2" pitchFamily="18" charset="2"/>
              <a:buChar char=""/>
            </a:pPr>
            <a:r>
              <a:rPr lang="en-US" sz="1400" dirty="0">
                <a:latin typeface="Century Gothic"/>
              </a:rPr>
              <a:t>Tested 47.0 miles</a:t>
            </a:r>
          </a:p>
          <a:p>
            <a:pPr marL="1263641" lvl="3" defTabSz="914378">
              <a:spcBef>
                <a:spcPts val="0"/>
              </a:spcBef>
              <a:buClr>
                <a:srgbClr val="92D050"/>
              </a:buClr>
            </a:pPr>
            <a:endParaRPr lang="en-US" sz="1400" dirty="0">
              <a:latin typeface="Century Gothic"/>
            </a:endParaRPr>
          </a:p>
          <a:p>
            <a:pPr marL="1142983" lvl="2" indent="-336542" defTabSz="914378">
              <a:spcBef>
                <a:spcPts val="0"/>
              </a:spcBef>
              <a:buClr>
                <a:srgbClr val="92D050"/>
              </a:buClr>
              <a:buFont typeface="Wingdings 2" pitchFamily="18" charset="2"/>
              <a:buChar char=""/>
            </a:pPr>
            <a:r>
              <a:rPr lang="en-US" sz="1400" b="1" dirty="0">
                <a:latin typeface="Century Gothic"/>
              </a:rPr>
              <a:t>Sub 6 </a:t>
            </a:r>
            <a:r>
              <a:rPr lang="en-US" sz="1400" dirty="0">
                <a:latin typeface="Century Gothic"/>
              </a:rPr>
              <a:t>(NHL, DB, NC) April 3, 2020 – April 24, 2020</a:t>
            </a:r>
          </a:p>
          <a:p>
            <a:pPr marL="1600183" lvl="3" indent="-336542" defTabSz="914378">
              <a:spcBef>
                <a:spcPts val="0"/>
              </a:spcBef>
              <a:buClr>
                <a:schemeClr val="accent5">
                  <a:lumMod val="50000"/>
                </a:schemeClr>
              </a:buClr>
              <a:buFont typeface="Wingdings 2" pitchFamily="18" charset="2"/>
              <a:buChar char=""/>
            </a:pPr>
            <a:r>
              <a:rPr lang="en-US" sz="1400" dirty="0">
                <a:latin typeface="Century Gothic"/>
              </a:rPr>
              <a:t>Tested 150.0 miles</a:t>
            </a:r>
          </a:p>
          <a:p>
            <a:pPr marL="1263641" lvl="3" defTabSz="914378">
              <a:spcBef>
                <a:spcPts val="0"/>
              </a:spcBef>
              <a:buClr>
                <a:schemeClr val="accent5">
                  <a:lumMod val="50000"/>
                </a:schemeClr>
              </a:buClr>
            </a:pPr>
            <a:endParaRPr lang="en-US" sz="1400" dirty="0">
              <a:latin typeface="Century Gothic"/>
            </a:endParaRPr>
          </a:p>
          <a:p>
            <a:pPr marL="1142983" lvl="2" indent="-336542" defTabSz="914378">
              <a:spcBef>
                <a:spcPts val="0"/>
              </a:spcBef>
              <a:buClr>
                <a:srgbClr val="92D050"/>
              </a:buClr>
              <a:buFont typeface="Wingdings 2" pitchFamily="18" charset="2"/>
              <a:buChar char=""/>
            </a:pPr>
            <a:r>
              <a:rPr lang="en-US" sz="1400" b="1" dirty="0">
                <a:latin typeface="Century Gothic"/>
              </a:rPr>
              <a:t>Sub 2 </a:t>
            </a:r>
            <a:r>
              <a:rPr lang="en-US" sz="1400" dirty="0">
                <a:latin typeface="Century Gothic"/>
              </a:rPr>
              <a:t>(HAR) May 4, 2020 – May 8, 2020</a:t>
            </a:r>
          </a:p>
          <a:p>
            <a:pPr marL="1600183" lvl="3" indent="-336542" defTabSz="914378">
              <a:spcBef>
                <a:spcPts val="0"/>
              </a:spcBef>
              <a:buClr>
                <a:srgbClr val="002060"/>
              </a:buClr>
              <a:buFont typeface="Wingdings 2" pitchFamily="18" charset="2"/>
              <a:buChar char=""/>
            </a:pPr>
            <a:r>
              <a:rPr lang="en-US" sz="1400" dirty="0">
                <a:latin typeface="Century Gothic"/>
              </a:rPr>
              <a:t>Tested 49.0 miles</a:t>
            </a:r>
          </a:p>
          <a:p>
            <a:pPr marL="1263641" lvl="3" defTabSz="914378">
              <a:spcBef>
                <a:spcPts val="0"/>
              </a:spcBef>
              <a:buClr>
                <a:srgbClr val="002060"/>
              </a:buClr>
            </a:pPr>
            <a:endParaRPr lang="en-US" sz="1400" dirty="0">
              <a:latin typeface="Century Gothic"/>
            </a:endParaRPr>
          </a:p>
          <a:p>
            <a:pPr marL="1142983" lvl="2" indent="-336542" defTabSz="914378">
              <a:spcBef>
                <a:spcPts val="0"/>
              </a:spcBef>
              <a:buClr>
                <a:srgbClr val="92D050"/>
              </a:buClr>
              <a:buFont typeface="Wingdings 2" pitchFamily="18" charset="2"/>
              <a:buChar char=""/>
            </a:pPr>
            <a:r>
              <a:rPr lang="en-US" sz="1400" b="1" dirty="0">
                <a:latin typeface="Century Gothic"/>
              </a:rPr>
              <a:t>Sub 3 </a:t>
            </a:r>
            <a:r>
              <a:rPr lang="en-US" sz="1400" dirty="0">
                <a:latin typeface="Century Gothic"/>
              </a:rPr>
              <a:t>(HUD) May 11, 2020 – Present</a:t>
            </a:r>
          </a:p>
          <a:p>
            <a:pPr marL="1600183" lvl="3" indent="-336542" defTabSz="914378">
              <a:spcBef>
                <a:spcPts val="0"/>
              </a:spcBef>
              <a:buClr>
                <a:srgbClr val="002060"/>
              </a:buClr>
              <a:buFont typeface="Wingdings 2" pitchFamily="18" charset="2"/>
              <a:buChar char=""/>
            </a:pPr>
            <a:r>
              <a:rPr lang="en-US" sz="1400" dirty="0">
                <a:latin typeface="Century Gothic"/>
              </a:rPr>
              <a:t>Tested 97.0 miles</a:t>
            </a:r>
          </a:p>
          <a:p>
            <a:pPr indent="-107959" defTabSz="914378">
              <a:spcBef>
                <a:spcPts val="0"/>
              </a:spcBef>
              <a:buClr>
                <a:srgbClr val="002060"/>
              </a:buClr>
            </a:pPr>
            <a:endParaRPr lang="en-US" sz="1400" b="1" dirty="0">
              <a:latin typeface="Century Gothic"/>
            </a:endParaRPr>
          </a:p>
          <a:p>
            <a:pPr indent="-107959" defTabSz="914378">
              <a:spcBef>
                <a:spcPts val="0"/>
              </a:spcBef>
              <a:buClr>
                <a:srgbClr val="002060"/>
              </a:buClr>
            </a:pPr>
            <a:r>
              <a:rPr lang="en-US" sz="1400" b="1" dirty="0">
                <a:latin typeface="Century Gothic"/>
              </a:rPr>
              <a:t>Sperry Rail 943</a:t>
            </a:r>
          </a:p>
          <a:p>
            <a:pPr marL="349241" lvl="1" defTabSz="914378">
              <a:spcBef>
                <a:spcPts val="0"/>
              </a:spcBef>
              <a:buClr>
                <a:srgbClr val="92D050"/>
              </a:buClr>
            </a:pPr>
            <a:endParaRPr lang="en-US" sz="1400" b="1" dirty="0">
              <a:latin typeface="Century Gothic"/>
            </a:endParaRPr>
          </a:p>
          <a:p>
            <a:pPr marL="1142983" lvl="2" indent="-336542" defTabSz="914378">
              <a:spcBef>
                <a:spcPts val="0"/>
              </a:spcBef>
              <a:buClr>
                <a:srgbClr val="92D050"/>
              </a:buClr>
              <a:buFont typeface="Wingdings 2" pitchFamily="18" charset="2"/>
              <a:buChar char=""/>
            </a:pPr>
            <a:r>
              <a:rPr lang="en-US" sz="1400" b="1" dirty="0">
                <a:latin typeface="Century Gothic"/>
              </a:rPr>
              <a:t>Sub 4 </a:t>
            </a:r>
            <a:r>
              <a:rPr lang="en-US" sz="1400" dirty="0">
                <a:latin typeface="Century Gothic"/>
              </a:rPr>
              <a:t>(HUD) April 29, 2020 – May 13, 2020</a:t>
            </a:r>
          </a:p>
          <a:p>
            <a:pPr marL="1600183" lvl="3" indent="-336542" defTabSz="914378">
              <a:spcBef>
                <a:spcPts val="0"/>
              </a:spcBef>
              <a:buClr>
                <a:srgbClr val="002060"/>
              </a:buClr>
              <a:buFont typeface="Wingdings 2" pitchFamily="18" charset="2"/>
              <a:buChar char=""/>
            </a:pPr>
            <a:r>
              <a:rPr lang="en-US" sz="1400" dirty="0">
                <a:latin typeface="Century Gothic"/>
              </a:rPr>
              <a:t>Tested 94.0 miles</a:t>
            </a:r>
          </a:p>
          <a:p>
            <a:pPr marL="1263641" lvl="3" defTabSz="914378">
              <a:spcBef>
                <a:spcPts val="0"/>
              </a:spcBef>
              <a:buClr>
                <a:srgbClr val="002060"/>
              </a:buClr>
            </a:pPr>
            <a:endParaRPr lang="en-US" sz="1400" dirty="0">
              <a:latin typeface="Century Gothic"/>
            </a:endParaRPr>
          </a:p>
          <a:p>
            <a:pPr marL="1142983" lvl="2" indent="-336542" defTabSz="914378">
              <a:spcBef>
                <a:spcPts val="0"/>
              </a:spcBef>
              <a:buClr>
                <a:srgbClr val="92D050"/>
              </a:buClr>
              <a:buFont typeface="Wingdings 2" pitchFamily="18" charset="2"/>
              <a:buChar char=""/>
            </a:pPr>
            <a:r>
              <a:rPr lang="en-US" sz="1400" b="1" dirty="0">
                <a:latin typeface="Century Gothic"/>
              </a:rPr>
              <a:t>Sub 8</a:t>
            </a:r>
            <a:r>
              <a:rPr lang="en-US" sz="1400" dirty="0">
                <a:latin typeface="Century Gothic"/>
              </a:rPr>
              <a:t> (PJL) May 18, 2020 – May 21, 2020</a:t>
            </a:r>
          </a:p>
          <a:p>
            <a:pPr marL="1600183" lvl="3" indent="-336542" defTabSz="914378">
              <a:spcBef>
                <a:spcPts val="0"/>
              </a:spcBef>
              <a:buClr>
                <a:srgbClr val="002060"/>
              </a:buClr>
              <a:buFont typeface="Wingdings 2" pitchFamily="18" charset="2"/>
              <a:buChar char=""/>
            </a:pPr>
            <a:r>
              <a:rPr lang="en-US" sz="1400" dirty="0">
                <a:latin typeface="Century Gothic"/>
              </a:rPr>
              <a:t>Tested 90.0 miles </a:t>
            </a:r>
          </a:p>
          <a:p>
            <a:pPr marL="1600183" lvl="3" indent="-336542" defTabSz="914378">
              <a:spcBef>
                <a:spcPts val="0"/>
              </a:spcBef>
              <a:buClr>
                <a:srgbClr val="92D050"/>
              </a:buClr>
              <a:buFont typeface="Wingdings 2" pitchFamily="18" charset="2"/>
              <a:buChar char=""/>
            </a:pPr>
            <a:endParaRPr lang="en-US" sz="1400" dirty="0">
              <a:latin typeface="Century Gothic"/>
            </a:endParaRPr>
          </a:p>
          <a:p>
            <a:pPr marL="1263641" lvl="3" defTabSz="914378">
              <a:spcBef>
                <a:spcPts val="0"/>
              </a:spcBef>
              <a:buClr>
                <a:srgbClr val="92D050"/>
              </a:buClr>
            </a:pPr>
            <a:endParaRPr lang="en-US" sz="1400" dirty="0">
              <a:latin typeface="Century Gothic"/>
            </a:endParaRPr>
          </a:p>
          <a:p>
            <a:pPr marL="1600183" lvl="3" indent="-336542" defTabSz="914378">
              <a:spcBef>
                <a:spcPts val="0"/>
              </a:spcBef>
              <a:buClr>
                <a:srgbClr val="92D050"/>
              </a:buClr>
              <a:buFont typeface="Wingdings 2" pitchFamily="18" charset="2"/>
              <a:buChar char=""/>
            </a:pPr>
            <a:endParaRPr lang="en-US" sz="1400" dirty="0">
              <a:latin typeface="Century Gothic"/>
            </a:endParaRPr>
          </a:p>
        </p:txBody>
      </p:sp>
    </p:spTree>
    <p:extLst>
      <p:ext uri="{BB962C8B-B14F-4D97-AF65-F5344CB8AC3E}">
        <p14:creationId xmlns:p14="http://schemas.microsoft.com/office/powerpoint/2010/main" val="1933139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945042" y="1075206"/>
            <a:ext cx="8019848" cy="3211970"/>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400" b="1" dirty="0">
                <a:latin typeface="Century Gothic"/>
              </a:rPr>
              <a:t>Track 15 </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339 regular ties</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70 bracket ties</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409 total ties</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818 5 ½ inch </a:t>
            </a:r>
            <a:r>
              <a:rPr lang="en-US" sz="1200" dirty="0" err="1"/>
              <a:t>Pandrol</a:t>
            </a:r>
            <a:r>
              <a:rPr lang="en-US" sz="1200" dirty="0"/>
              <a:t> plates</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1,636 </a:t>
            </a:r>
            <a:r>
              <a:rPr lang="en-US" sz="1200" dirty="0" err="1"/>
              <a:t>Pandrol</a:t>
            </a:r>
            <a:r>
              <a:rPr lang="en-US" sz="1200" dirty="0"/>
              <a:t> Clips</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375 tons of new ballast</a:t>
            </a:r>
          </a:p>
          <a:p>
            <a:pPr marL="1142983" lvl="2" indent="-336542" defTabSz="914378">
              <a:lnSpc>
                <a:spcPct val="150000"/>
              </a:lnSpc>
              <a:spcBef>
                <a:spcPts val="600"/>
              </a:spcBef>
              <a:buClr>
                <a:schemeClr val="accent5">
                  <a:lumMod val="50000"/>
                </a:schemeClr>
              </a:buClr>
              <a:buFont typeface="Wingdings 2" pitchFamily="18" charset="2"/>
              <a:buChar char=""/>
            </a:pPr>
            <a:r>
              <a:rPr lang="en-US" sz="1200" dirty="0"/>
              <a:t>3</a:t>
            </a:r>
            <a:r>
              <a:rPr lang="en-US" sz="1200" baseline="30000" dirty="0"/>
              <a:t>rd</a:t>
            </a:r>
            <a:r>
              <a:rPr lang="en-US" sz="1200" dirty="0"/>
              <a:t> rail replaced the 3</a:t>
            </a:r>
            <a:r>
              <a:rPr lang="en-US" sz="1200" baseline="30000" dirty="0"/>
              <a:t>rd</a:t>
            </a:r>
            <a:r>
              <a:rPr lang="en-US" sz="1200" dirty="0"/>
              <a:t> rail and will install new 3</a:t>
            </a:r>
            <a:r>
              <a:rPr lang="en-US" sz="1200" baseline="30000" dirty="0"/>
              <a:t>rd</a:t>
            </a:r>
            <a:r>
              <a:rPr lang="en-US" sz="1200" dirty="0"/>
              <a:t> rail capping.</a:t>
            </a:r>
          </a:p>
          <a:p>
            <a:pPr marL="1492224" lvl="3" indent="-349241" defTabSz="914378" eaLnBrk="1" fontAlgn="auto" hangingPunct="1">
              <a:lnSpc>
                <a:spcPct val="150000"/>
              </a:lnSpc>
              <a:spcBef>
                <a:spcPts val="600"/>
              </a:spcBef>
              <a:spcAft>
                <a:spcPts val="0"/>
              </a:spcAft>
              <a:buClr>
                <a:srgbClr val="002060"/>
              </a:buClr>
              <a:buFont typeface="Wingdings 2" pitchFamily="18" charset="2"/>
              <a:buChar char=""/>
            </a:pPr>
            <a:endParaRPr lang="en-US" sz="1200" dirty="0">
              <a:latin typeface="Century Gothic"/>
              <a:ea typeface="+mn-ea"/>
            </a:endParaRPr>
          </a:p>
        </p:txBody>
      </p:sp>
      <p:sp>
        <p:nvSpPr>
          <p:cNvPr id="2" name="Rectangle 1"/>
          <p:cNvSpPr/>
          <p:nvPr/>
        </p:nvSpPr>
        <p:spPr>
          <a:xfrm>
            <a:off x="666655" y="561155"/>
            <a:ext cx="7603299" cy="338554"/>
          </a:xfrm>
          <a:prstGeom prst="rect">
            <a:avLst/>
          </a:prstGeom>
        </p:spPr>
        <p:txBody>
          <a:bodyPr wrap="square">
            <a:spAutoFit/>
          </a:bodyPr>
          <a:lstStyle/>
          <a:p>
            <a:pPr marL="342892" lvl="0" indent="-342892" defTabSz="914378" eaLnBrk="1" fontAlgn="auto" hangingPunct="1">
              <a:spcBef>
                <a:spcPts val="2000"/>
              </a:spcBef>
              <a:spcAft>
                <a:spcPts val="0"/>
              </a:spcAft>
              <a:buClr>
                <a:srgbClr val="002060"/>
              </a:buClr>
              <a:buFont typeface="Wingdings 2" pitchFamily="18" charset="2"/>
              <a:buChar char=""/>
            </a:pPr>
            <a:r>
              <a:rPr lang="en-US" sz="1600" b="1" dirty="0">
                <a:solidFill>
                  <a:prstClr val="black"/>
                </a:solidFill>
                <a:latin typeface="Century Gothic"/>
              </a:rPr>
              <a:t>GCT Station Track Rehabilitation</a:t>
            </a:r>
          </a:p>
        </p:txBody>
      </p:sp>
      <p:sp>
        <p:nvSpPr>
          <p:cNvPr id="7" name="Rectangle 6">
            <a:extLst>
              <a:ext uri="{FF2B5EF4-FFF2-40B4-BE49-F238E27FC236}">
                <a16:creationId xmlns:a16="http://schemas.microsoft.com/office/drawing/2014/main" id="{788B11DC-24FE-405D-92AE-CA616A36B8AC}"/>
              </a:ext>
            </a:extLst>
          </p:cNvPr>
          <p:cNvSpPr/>
          <p:nvPr/>
        </p:nvSpPr>
        <p:spPr>
          <a:xfrm>
            <a:off x="1124151" y="4176809"/>
            <a:ext cx="7501375" cy="2227085"/>
          </a:xfrm>
          <a:prstGeom prst="rect">
            <a:avLst/>
          </a:prstGeom>
        </p:spPr>
        <p:txBody>
          <a:bodyPr wrap="square">
            <a:spAutoFit/>
          </a:bodyPr>
          <a:lstStyle/>
          <a:p>
            <a:pPr marL="228583" indent="-336542" defTabSz="914378">
              <a:lnSpc>
                <a:spcPct val="150000"/>
              </a:lnSpc>
              <a:spcBef>
                <a:spcPts val="600"/>
              </a:spcBef>
              <a:buClr>
                <a:srgbClr val="002060"/>
              </a:buClr>
              <a:buFont typeface="Wingdings 2" pitchFamily="18" charset="2"/>
              <a:buChar char=""/>
            </a:pPr>
            <a:r>
              <a:rPr lang="en-US" sz="1600" b="1" dirty="0">
                <a:latin typeface="Century Gothic"/>
              </a:rPr>
              <a:t>GCT</a:t>
            </a:r>
          </a:p>
          <a:p>
            <a:pPr marL="1142983" lvl="2" indent="-336542" defTabSz="914378">
              <a:lnSpc>
                <a:spcPct val="150000"/>
              </a:lnSpc>
              <a:spcBef>
                <a:spcPts val="600"/>
              </a:spcBef>
              <a:buClr>
                <a:srgbClr val="A2C816"/>
              </a:buClr>
              <a:buFont typeface="Wingdings 2" pitchFamily="18" charset="2"/>
              <a:buChar char=""/>
            </a:pPr>
            <a:r>
              <a:rPr lang="en-US" sz="1400" b="1" dirty="0">
                <a:latin typeface="Century Gothic"/>
              </a:rPr>
              <a:t>Track 102 – 106, Tracks 107-110,  Track 111-114  </a:t>
            </a:r>
            <a:r>
              <a:rPr lang="en-US" sz="1400" dirty="0">
                <a:latin typeface="Century Gothic"/>
              </a:rPr>
              <a:t>– (In progress) </a:t>
            </a:r>
          </a:p>
          <a:p>
            <a:pPr marL="1492224" lvl="3" indent="-349241" defTabSz="914378" eaLnBrk="1" fontAlgn="auto" hangingPunct="1">
              <a:lnSpc>
                <a:spcPct val="150000"/>
              </a:lnSpc>
              <a:spcBef>
                <a:spcPts val="600"/>
              </a:spcBef>
              <a:spcAft>
                <a:spcPts val="0"/>
              </a:spcAft>
              <a:buClr>
                <a:srgbClr val="002060"/>
              </a:buClr>
              <a:buFont typeface="Wingdings 2" pitchFamily="18" charset="2"/>
              <a:buChar char=""/>
            </a:pPr>
            <a:r>
              <a:rPr lang="en-US" sz="1200" dirty="0">
                <a:latin typeface="+mn-lt"/>
              </a:rPr>
              <a:t>Replace </a:t>
            </a:r>
            <a:r>
              <a:rPr lang="en-US" sz="1200" dirty="0" err="1">
                <a:latin typeface="+mn-lt"/>
              </a:rPr>
              <a:t>switchpoint</a:t>
            </a:r>
            <a:r>
              <a:rPr lang="en-US" sz="1200" dirty="0">
                <a:latin typeface="+mn-lt"/>
              </a:rPr>
              <a:t> and stock rail on Ladder T on a continuous outage, again would work 1 overnight shift but because LL is closed we can take it OOS and work over 3 days </a:t>
            </a:r>
            <a:r>
              <a:rPr lang="en-US" dirty="0">
                <a:latin typeface="+mn-lt"/>
              </a:rPr>
              <a:t> </a:t>
            </a:r>
          </a:p>
          <a:p>
            <a:pPr marL="1492224" lvl="3" indent="-349241" defTabSz="914378" eaLnBrk="1" fontAlgn="auto" hangingPunct="1">
              <a:lnSpc>
                <a:spcPct val="150000"/>
              </a:lnSpc>
              <a:spcBef>
                <a:spcPts val="600"/>
              </a:spcBef>
              <a:spcAft>
                <a:spcPts val="0"/>
              </a:spcAft>
              <a:buClr>
                <a:srgbClr val="002060"/>
              </a:buClr>
              <a:buFont typeface="Wingdings 2" pitchFamily="18" charset="2"/>
              <a:buChar char=""/>
            </a:pPr>
            <a:endParaRPr lang="en-US" sz="1200" dirty="0">
              <a:latin typeface="Century Gothic"/>
              <a:ea typeface="+mn-ea"/>
            </a:endParaRPr>
          </a:p>
        </p:txBody>
      </p:sp>
    </p:spTree>
    <p:extLst>
      <p:ext uri="{BB962C8B-B14F-4D97-AF65-F5344CB8AC3E}">
        <p14:creationId xmlns:p14="http://schemas.microsoft.com/office/powerpoint/2010/main" val="202128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2520492" y="507536"/>
            <a:ext cx="8019848" cy="307777"/>
          </a:xfrm>
          <a:prstGeom prst="rect">
            <a:avLst/>
          </a:prstGeom>
        </p:spPr>
        <p:txBody>
          <a:bodyPr wrap="square">
            <a:spAutoFit/>
          </a:bodyPr>
          <a:lstStyle/>
          <a:p>
            <a:pPr marL="742950" lvl="1" indent="-285750">
              <a:buClr>
                <a:schemeClr val="accent1"/>
              </a:buClr>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p:txBody>
      </p:sp>
      <p:sp>
        <p:nvSpPr>
          <p:cNvPr id="2" name="Rectangle 1"/>
          <p:cNvSpPr/>
          <p:nvPr/>
        </p:nvSpPr>
        <p:spPr>
          <a:xfrm>
            <a:off x="544107" y="353647"/>
            <a:ext cx="7603299" cy="307777"/>
          </a:xfrm>
          <a:prstGeom prst="rect">
            <a:avLst/>
          </a:prstGeom>
        </p:spPr>
        <p:txBody>
          <a:bodyPr wrap="square">
            <a:spAutoFit/>
          </a:bodyPr>
          <a:lstStyle/>
          <a:p>
            <a:pPr lvl="0" defTabSz="914378" eaLnBrk="1" fontAlgn="auto" hangingPunct="1">
              <a:spcBef>
                <a:spcPts val="2000"/>
              </a:spcBef>
              <a:spcAft>
                <a:spcPts val="0"/>
              </a:spcAft>
              <a:buClr>
                <a:srgbClr val="002060"/>
              </a:buClr>
            </a:pPr>
            <a:r>
              <a:rPr lang="en-US" sz="1400" b="1" dirty="0">
                <a:solidFill>
                  <a:prstClr val="black"/>
                </a:solidFill>
                <a:latin typeface="Century Gothic"/>
              </a:rPr>
              <a:t>Structure Projects</a:t>
            </a:r>
          </a:p>
        </p:txBody>
      </p:sp>
      <p:pic>
        <p:nvPicPr>
          <p:cNvPr id="4" name="Picture 3">
            <a:extLst>
              <a:ext uri="{FF2B5EF4-FFF2-40B4-BE49-F238E27FC236}">
                <a16:creationId xmlns:a16="http://schemas.microsoft.com/office/drawing/2014/main" id="{BB9C19BF-2D7E-4405-92E0-143FBCF787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9567" y="3207098"/>
            <a:ext cx="4313939" cy="3235455"/>
          </a:xfrm>
          <a:prstGeom prst="rect">
            <a:avLst/>
          </a:prstGeom>
          <a:ln>
            <a:noFill/>
          </a:ln>
          <a:effectLst>
            <a:softEdge rad="112500"/>
          </a:effectLst>
        </p:spPr>
      </p:pic>
      <p:sp>
        <p:nvSpPr>
          <p:cNvPr id="5" name="Rectangle 4">
            <a:extLst>
              <a:ext uri="{FF2B5EF4-FFF2-40B4-BE49-F238E27FC236}">
                <a16:creationId xmlns:a16="http://schemas.microsoft.com/office/drawing/2014/main" id="{75B54979-FD58-4FF2-96DE-7186607CE8E3}"/>
              </a:ext>
            </a:extLst>
          </p:cNvPr>
          <p:cNvSpPr/>
          <p:nvPr/>
        </p:nvSpPr>
        <p:spPr>
          <a:xfrm>
            <a:off x="544107" y="700873"/>
            <a:ext cx="7603299" cy="2428037"/>
          </a:xfrm>
          <a:prstGeom prst="rect">
            <a:avLst/>
          </a:prstGeom>
        </p:spPr>
        <p:txBody>
          <a:bodyPr wrap="square">
            <a:spAutoFit/>
          </a:bodyPr>
          <a:lstStyle/>
          <a:p>
            <a:pPr marL="685783" lvl="1" indent="-336542" defTabSz="914378">
              <a:lnSpc>
                <a:spcPct val="150000"/>
              </a:lnSpc>
              <a:spcBef>
                <a:spcPts val="600"/>
              </a:spcBef>
              <a:buClr>
                <a:srgbClr val="A2C816"/>
              </a:buClr>
              <a:buFont typeface="Wingdings 2" pitchFamily="18" charset="2"/>
              <a:buChar char=""/>
            </a:pPr>
            <a:r>
              <a:rPr lang="en-US" sz="1200" dirty="0">
                <a:latin typeface="Arial" panose="020B0604020202020204" pitchFamily="34" charset="0"/>
                <a:cs typeface="Arial" panose="020B0604020202020204" pitchFamily="34" charset="0"/>
              </a:rPr>
              <a:t>Accomplishments with the additional track outages that were granted during the Covid-19 crisis.</a:t>
            </a:r>
          </a:p>
          <a:p>
            <a:pPr marL="1142983" lvl="2" indent="-336542" defTabSz="914378">
              <a:lnSpc>
                <a:spcPct val="150000"/>
              </a:lnSpc>
              <a:spcBef>
                <a:spcPts val="600"/>
              </a:spcBef>
              <a:buClr>
                <a:srgbClr val="002060"/>
              </a:buClr>
              <a:buFont typeface="Wingdings 2" pitchFamily="18" charset="2"/>
              <a:buChar char=""/>
            </a:pPr>
            <a:r>
              <a:rPr lang="en-US" sz="1200" dirty="0">
                <a:latin typeface="Arial" panose="020B0604020202020204" pitchFamily="34" charset="0"/>
                <a:cs typeface="Arial" panose="020B0604020202020204" pitchFamily="34" charset="0"/>
              </a:rPr>
              <a:t>Expedited HRLB Miter and Expansion Joint Installations. As part of that project, a total of 120 steel ties are being installed to replace existing timber ties and to support the new joint assemblies. </a:t>
            </a:r>
          </a:p>
          <a:p>
            <a:pPr marL="1142983" lvl="2" indent="-336542" defTabSz="914378">
              <a:lnSpc>
                <a:spcPct val="150000"/>
              </a:lnSpc>
              <a:spcBef>
                <a:spcPts val="600"/>
              </a:spcBef>
              <a:buClr>
                <a:srgbClr val="002060"/>
              </a:buClr>
              <a:buFont typeface="Wingdings 2" pitchFamily="18" charset="2"/>
              <a:buChar char=""/>
            </a:pPr>
            <a:r>
              <a:rPr lang="en-US" sz="1200" dirty="0">
                <a:latin typeface="Arial" panose="020B0604020202020204" pitchFamily="34" charset="0"/>
                <a:cs typeface="Arial" panose="020B0604020202020204" pitchFamily="34" charset="0"/>
              </a:rPr>
              <a:t>During the last few weeks we have been able to obtain favorable continuous outages from OPS which has increased our ability to get work done. Within a one month period we will have installed the last remaining 41 steel ties that would normally have taken us 16 to 18 weekend outages (say 4 months) to complete. </a:t>
            </a:r>
          </a:p>
        </p:txBody>
      </p:sp>
    </p:spTree>
    <p:extLst>
      <p:ext uri="{BB962C8B-B14F-4D97-AF65-F5344CB8AC3E}">
        <p14:creationId xmlns:p14="http://schemas.microsoft.com/office/powerpoint/2010/main" val="2240660875"/>
      </p:ext>
    </p:extLst>
  </p:cSld>
  <p:clrMapOvr>
    <a:masterClrMapping/>
  </p:clrMapOvr>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27333</TotalTime>
  <Words>1658</Words>
  <Application>Microsoft Office PowerPoint</Application>
  <PresentationFormat>On-screen Show (4:3)</PresentationFormat>
  <Paragraphs>194</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NYCT PC Bullet</vt:lpstr>
      <vt:lpstr>Wingdings</vt:lpstr>
      <vt:lpstr>Wingdings 2</vt:lpstr>
      <vt:lpstr>Perception</vt:lpstr>
      <vt:lpstr> 2020 COVID19 UPDATES Maintenance of Way Division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RE-ENVISIONED STATION DESIGN STANDARDS</dc:title>
  <dc:creator>Bakulesh Vaidya;Dharamraj.Kalicharan@mtahq.org</dc:creator>
  <cp:lastModifiedBy>Diana Garcia</cp:lastModifiedBy>
  <cp:revision>707</cp:revision>
  <cp:lastPrinted>2020-04-02T19:23:39Z</cp:lastPrinted>
  <dcterms:created xsi:type="dcterms:W3CDTF">2016-01-05T22:54:48Z</dcterms:created>
  <dcterms:modified xsi:type="dcterms:W3CDTF">2020-06-05T12:04:41Z</dcterms:modified>
</cp:coreProperties>
</file>