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DEE829-9CC6-43FE-9EBF-2E21EAC0ADAA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4A31C-87A7-4C16-82E8-74CB2290E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37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93EFDF-D973-4FA8-8699-EC5566BAFC67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26971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93EFDF-D973-4FA8-8699-EC5566BAFC67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2753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DF4E91-6230-4C62-8259-8E07B59F6B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884EDC6-FC49-4909-97A3-2BB29635B4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B69580-BC15-42B4-9AF9-1FF4F2BEE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5AFD-1D8E-4385-971F-112778D3B998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D0F3DE7-A098-4DDE-A43B-7E5BC200B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63D1BD-5316-4204-B3FF-0A5EE958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AB66-3D77-497E-A238-DAA528EAB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41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515AE7-14A2-4951-A61F-23872F58C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9685F8C-4156-4D6C-8698-BDC3ED2E20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8A352B6-DB5C-41A9-AA44-B4C331F83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5AFD-1D8E-4385-971F-112778D3B998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B6A8352-85E6-4B1D-8AF7-0C316BB8C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FFAAE1-CF6F-4E2E-AB21-451693EC0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AB66-3D77-497E-A238-DAA528EAB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30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3BF99BA-FBB2-4155-B849-860FF55DE6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4990318-168B-4576-89AD-7D8D3E6216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3890E4-4AE0-48D3-8E4B-87D17B32C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5AFD-1D8E-4385-971F-112778D3B998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BFEA9B-BBEC-466E-BA2A-E6082F66A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B9DF2F-7582-4CE1-99AC-718F55D5D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AB66-3D77-497E-A238-DAA528EAB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783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BCE4AB-5D30-48DF-B063-BBD8B1EFB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700395-7A0E-4D3A-9F8D-F0E5989DB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39AAA8-9CCA-49B3-918F-AF6D2F41A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5AFD-1D8E-4385-971F-112778D3B998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635DD7-CCDC-4788-8F23-7E5C08E57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919031-15B3-4AB3-9F73-A1BF71B1D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AB66-3D77-497E-A238-DAA528EAB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042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CB6778-938A-49A3-B430-33BDA114E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7420541-C875-4A5F-8CCF-92CE5FC1B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F30245B-3564-4A57-904F-EC7E8C2EB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5AFD-1D8E-4385-971F-112778D3B998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9CEE4C6-E2D2-42DF-8172-6CB29937B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0676F61-AB82-44BD-BE56-D275E498A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AB66-3D77-497E-A238-DAA528EAB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79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BC5171-3BF9-459B-92D3-1EF3EA142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109904-2812-4130-B2CE-8C3A4F452C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A2F1F81-E723-4C52-8612-4E277BB82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C992E69-5C68-44DE-AC87-6C74A0CA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5AFD-1D8E-4385-971F-112778D3B998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3934F3E-59C2-449E-BFE3-4C209585A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47BE6C7-1B3D-4A56-B432-141C4899D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AB66-3D77-497E-A238-DAA528EAB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6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8E0961-F028-4242-9D40-21B44D815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69458B2-2736-4108-A15F-599B33EE2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4DB5BCF-D553-4AE3-B029-AEC61A677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3FAEF10-DA7F-4085-886D-BC0838EDB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76501A8-C2A9-449D-B9FB-016AF67F6F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E749FDB-271C-4D0E-886D-0905C5401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5AFD-1D8E-4385-971F-112778D3B998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36CA2A3-8716-4A0D-8CA9-8EEE6FDB8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B4ACA44-8E36-4B93-B40F-23AAA8069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AB66-3D77-497E-A238-DAA528EAB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9C1C05-F236-47A3-B217-46FABD19B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8160C0A-E54C-4F1E-993C-F9E92CE4A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5AFD-1D8E-4385-971F-112778D3B998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F40F71A-8F58-4206-9B48-D9ED33FD4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706B4AD-3322-4163-AD00-3C9DAD810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AB66-3D77-497E-A238-DAA528EAB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90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6B88D73-122B-4D18-82C7-5BE20391E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5AFD-1D8E-4385-971F-112778D3B998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A988D9D-F75A-43ED-B204-C28A48F93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50C54B9-CE84-491D-8B45-0DF3FE857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AB66-3D77-497E-A238-DAA528EAB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474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9D7CAD-3C45-4917-AC6F-818DCA6C8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05FE7C-4E6D-4A52-9D57-01729C92B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E74ADDD-12AC-483D-ACF3-480793DE49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D92CCCD-4828-4951-988B-C1F93BD50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5AFD-1D8E-4385-971F-112778D3B998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E435934-4347-4B21-95B0-17A5B1377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7439BAD-1C73-452A-89F6-72EAB363D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AB66-3D77-497E-A238-DAA528EAB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70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E2C4CE-F73B-4C70-9AF5-53C18981A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14A569E-F50F-4C27-BD74-252394B76C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C9F64E7-2853-47CA-8A17-3B9574CBB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671ED61-74CD-44FC-9A33-9EFAC7C1D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5AFD-1D8E-4385-971F-112778D3B998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9516FDB-493C-4E98-9DA2-BF292D663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47F65EA-E62C-468B-9A4B-D4BE09D10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AB66-3D77-497E-A238-DAA528EAB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820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B3CB12F-B2B0-47FD-A2A2-9E2B4C3ED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BABD273-DFE2-4AED-B13D-DC6174E03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D6EF435-7106-4CE7-BB12-B9FDB0983E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25AFD-1D8E-4385-971F-112778D3B998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9C8C0C-7268-47CF-AD2A-E4D8E37425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4C7BEC-5C55-4C9A-9F48-B25A1F1651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EAB66-3D77-497E-A238-DAA528EAB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561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438401" y="350838"/>
            <a:ext cx="7999413" cy="914400"/>
          </a:xfrm>
          <a:solidFill>
            <a:schemeClr val="tx2"/>
          </a:solidFill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Geneva" pitchFamily="123" charset="-128"/>
              </a:rPr>
              <a:t>Overall Context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2438400" y="1703388"/>
            <a:ext cx="8039100" cy="446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altLang="en-US" sz="1600" dirty="0">
                <a:latin typeface="Century Gothic" panose="020B0502020202020204" pitchFamily="34" charset="0"/>
              </a:rPr>
              <a:t>Metro-North’s 2017 Customer Satisfaction Survey was conducted in June 2017 among 5,793 East of Hudson customers, 2,744 of whom rode the New Haven Line.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altLang="en-US" sz="1600" dirty="0">
                <a:latin typeface="Century Gothic" panose="020B0502020202020204" pitchFamily="34" charset="0"/>
              </a:rPr>
              <a:t>During the year since the previous survey, the railroad continued to follow its strategic vision to become a better railroad through the development and implementation of programs which focus on its employees, its customers and its infrastructure.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altLang="en-US" sz="1600" dirty="0">
                <a:latin typeface="Century Gothic" panose="020B0502020202020204" pitchFamily="34" charset="0"/>
              </a:rPr>
              <a:t>Prior research has demonstrated a strong connection between customer satisfaction and on-time performance. In the six week period leading up to the 2017 survey, several incidents negatively impacted OTP, particularly affecting the New Haven Line.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altLang="en-US" sz="1600" dirty="0">
                <a:latin typeface="Century Gothic" panose="020B0502020202020204" pitchFamily="34" charset="0"/>
              </a:rPr>
              <a:t>As a result, by the end of June, New Haven Line OTP had fallen just below its yearly goal. 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altLang="en-US" sz="1600" dirty="0">
                <a:latin typeface="Century Gothic" panose="020B0502020202020204" pitchFamily="34" charset="0"/>
              </a:rPr>
              <a:t>A six percent Connecticut fare increase went into effect in December 2016.  Historically, fare increases have had a negative effect on satisfaction ratings.</a:t>
            </a:r>
            <a:endParaRPr lang="en-US" altLang="en-US" sz="1600" dirty="0">
              <a:latin typeface="Calibri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altLang="en-US" sz="1900" b="1" dirty="0">
              <a:latin typeface="Calibri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4EDB29-0E9E-46A3-AE1E-CAF414A0068F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36735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421147" y="350838"/>
            <a:ext cx="8016666" cy="914400"/>
          </a:xfrm>
          <a:solidFill>
            <a:schemeClr val="tx2"/>
          </a:solidFill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Geneva" pitchFamily="123" charset="-128"/>
              </a:rPr>
              <a:t>Key Findings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2421147" y="1512889"/>
            <a:ext cx="8016666" cy="5555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After increasing by 17 points between 2014 and 2017, satisfaction with Metro-North overall among customers of the 3 East of Hudson lines stabilized in 2017.  The 89% of customers who were satisfied with the railroad in 2017 was a single point below the 2016 level.</a:t>
            </a:r>
          </a:p>
          <a:p>
            <a:pPr>
              <a:spcBef>
                <a:spcPct val="0"/>
              </a:spcBef>
            </a:pPr>
            <a:endParaRPr lang="en-US" altLang="en-US" sz="16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Customer satisfaction with the railroad among New Haven Line customers jumped 28 points between 2014 and 2016, from 59% to 87%.  In 2017, however, satisfaction fell 2 points to 85% satisfied, predominantly due to the factors previously discussed. </a:t>
            </a:r>
          </a:p>
          <a:p>
            <a:pPr>
              <a:spcBef>
                <a:spcPct val="0"/>
              </a:spcBef>
            </a:pPr>
            <a:endParaRPr lang="en-US" altLang="en-US" sz="16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Six of the 7 major service categories declined on the New Haven Line, led by OTP, which just 68% of the line’s customers were satisfied with.  This represented a 7 point drop from the previous year. No other category fell by more than 4 points.</a:t>
            </a:r>
          </a:p>
          <a:p>
            <a:pPr>
              <a:spcBef>
                <a:spcPct val="0"/>
              </a:spcBef>
            </a:pPr>
            <a:endParaRPr lang="en-US" altLang="en-US" sz="16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The courtesy and responsiveness of our employees was the only category which matched its 2016 satisfaction level (94%). </a:t>
            </a:r>
          </a:p>
          <a:p>
            <a:pPr>
              <a:spcBef>
                <a:spcPct val="0"/>
              </a:spcBef>
            </a:pPr>
            <a:endParaRPr lang="en-US" altLang="en-US" sz="16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New Haven Line Reverse Peak customer satisfaction was 7 points lower than in 2016 (85% vs. 92%).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16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endParaRPr lang="en-US" altLang="en-US" sz="19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4EDB29-0E9E-46A3-AE1E-CAF414A0068F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6702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348</Words>
  <Application>Microsoft Office PowerPoint</Application>
  <PresentationFormat>Widescreen</PresentationFormat>
  <Paragraphs>20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MS PGothic</vt:lpstr>
      <vt:lpstr>Arial</vt:lpstr>
      <vt:lpstr>Calibri</vt:lpstr>
      <vt:lpstr>Calibri Light</vt:lpstr>
      <vt:lpstr>Century Gothic</vt:lpstr>
      <vt:lpstr>Geneva</vt:lpstr>
      <vt:lpstr>Office Theme</vt:lpstr>
      <vt:lpstr>Overall Context</vt:lpstr>
      <vt:lpstr>Key Findings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Overall Context</dc:title>
  <dc:creator>Olwell, Jeffrey</dc:creator>
  <cp:lastModifiedBy>Jim Gildea</cp:lastModifiedBy>
  <cp:revision>1</cp:revision>
  <dcterms:created xsi:type="dcterms:W3CDTF">2019-02-19T20:47:02Z</dcterms:created>
  <dcterms:modified xsi:type="dcterms:W3CDTF">2019-03-04T20:37:18Z</dcterms:modified>
</cp:coreProperties>
</file>